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40" roundtripDataSignature="AMtx7mjoV1uc8eb+znfYxdn2tcqN4V71r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5DED7D3-7AFF-4EEA-81B2-B5E6528D43C9}">
  <a:tblStyle styleId="{55DED7D3-7AFF-4EEA-81B2-B5E6528D43C9}"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3.png>
</file>

<file path=ppt/media/image14.jpg>
</file>

<file path=ppt/media/image15.jpg>
</file>

<file path=ppt/media/image16.jpg>
</file>

<file path=ppt/media/image17.png>
</file>

<file path=ppt/media/image3.png>
</file>

<file path=ppt/media/image4.png>
</file>

<file path=ppt/media/image5.jpg>
</file>

<file path=ppt/media/image6.jp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8" name="Google Shape;148;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4" name="Google Shape;154;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0" name="Google Shape;160;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6" name="Google Shape;166;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2" name="Google Shape;172;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8" name="Google Shape;178;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5" name="Google Shape;185;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2" name="Google Shape;192;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0" name="Google Shape;200;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How are the links created?</a:t>
            </a:r>
            <a:endParaRPr/>
          </a:p>
        </p:txBody>
      </p:sp>
      <p:sp>
        <p:nvSpPr>
          <p:cNvPr id="209" name="Google Shape;209;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How are the links created?</a:t>
            </a:r>
            <a:endParaRPr/>
          </a:p>
        </p:txBody>
      </p:sp>
      <p:sp>
        <p:nvSpPr>
          <p:cNvPr id="217" name="Google Shape;217;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4" name="Google Shape;224;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0" name="Google Shape;230;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6" name="Google Shape;236;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2" name="Google Shape;242;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8" name="Google Shape;248;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4" name="Google Shape;254;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0" name="Google Shape;260;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6" name="Google Shape;266;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4" name="Google Shape;274;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 name="Google Shape;100;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7" name="Google Shape;287;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3" name="Google Shape;293;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2" name="Google Shape;302;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8" name="Google Shape;308;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 name="Google Shape;108;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5" name="Google Shape;115;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 name="Google Shape;122;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0" name="Google Shape;130;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6" name="Google Shape;136;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2" name="Google Shape;142;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4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4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4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4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4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5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50"/>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5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5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5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51"/>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51"/>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5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5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5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 name="Shape 21"/>
        <p:cNvGrpSpPr/>
        <p:nvPr/>
      </p:nvGrpSpPr>
      <p:grpSpPr>
        <a:xfrm>
          <a:off x="0" y="0"/>
          <a:ext cx="0" cy="0"/>
          <a:chOff x="0" y="0"/>
          <a:chExt cx="0" cy="0"/>
        </a:xfrm>
      </p:grpSpPr>
      <p:sp>
        <p:nvSpPr>
          <p:cNvPr id="22" name="Google Shape;22;p4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42"/>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24" name="Google Shape;24;p42"/>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25" name="Google Shape;25;p4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4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4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4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1" name="Google Shape;31;p4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4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4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 name="Shape 34"/>
        <p:cNvGrpSpPr/>
        <p:nvPr/>
      </p:nvGrpSpPr>
      <p:grpSpPr>
        <a:xfrm>
          <a:off x="0" y="0"/>
          <a:ext cx="0" cy="0"/>
          <a:chOff x="0" y="0"/>
          <a:chExt cx="0" cy="0"/>
        </a:xfrm>
      </p:grpSpPr>
      <p:sp>
        <p:nvSpPr>
          <p:cNvPr id="35" name="Google Shape;35;p4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4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4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4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4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1" name="Google Shape;41;p45"/>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2" name="Google Shape;42;p4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45"/>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4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4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4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7" name="Shape 47"/>
        <p:cNvGrpSpPr/>
        <p:nvPr/>
      </p:nvGrpSpPr>
      <p:grpSpPr>
        <a:xfrm>
          <a:off x="0" y="0"/>
          <a:ext cx="0" cy="0"/>
          <a:chOff x="0" y="0"/>
          <a:chExt cx="0" cy="0"/>
        </a:xfrm>
      </p:grpSpPr>
      <p:sp>
        <p:nvSpPr>
          <p:cNvPr id="48" name="Google Shape;48;p46"/>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46"/>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50" name="Google Shape;50;p4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4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4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4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4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4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4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48"/>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48"/>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1" name="Google Shape;61;p48"/>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2" name="Google Shape;62;p4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4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4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49"/>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49"/>
          <p:cNvSpPr/>
          <p:nvPr>
            <p:ph idx="2" type="pic"/>
          </p:nvPr>
        </p:nvSpPr>
        <p:spPr>
          <a:xfrm>
            <a:off x="1792288" y="612775"/>
            <a:ext cx="5486400" cy="4114800"/>
          </a:xfrm>
          <a:prstGeom prst="rect">
            <a:avLst/>
          </a:prstGeom>
          <a:noFill/>
          <a:ln>
            <a:noFill/>
          </a:ln>
        </p:spPr>
      </p:sp>
      <p:sp>
        <p:nvSpPr>
          <p:cNvPr id="68" name="Google Shape;68;p49"/>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9" name="Google Shape;69;p4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4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4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4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1.jpg"/><Relationship Id="rId4" Type="http://schemas.openxmlformats.org/officeDocument/2006/relationships/hyperlink" Target="https://techcrunch.com/2011/02/24/airbnb-hits-1-million-nights-booked-as-european-clone-emerg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9.jpg"/><Relationship Id="rId4" Type="http://schemas.openxmlformats.org/officeDocument/2006/relationships/hyperlink" Target="https://coolinfographics.com/blog/2013/10/14/the-magnificent-multitude-of-beer.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7.gif"/><Relationship Id="rId4" Type="http://schemas.openxmlformats.org/officeDocument/2006/relationships/hyperlink" Target="https://nigelholmes.com/wp-content/uploads/2016/09/netflix.png"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www.perceptualedge.com/articles/visual_business_intelligence/information_visualization_and_art.pdf"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www.perceptualedge.com/articles/visual_business_intelligence/the_chartjunk_debate.pdf" TargetMode="External"/><Relationship Id="rId4" Type="http://schemas.openxmlformats.org/officeDocument/2006/relationships/hyperlink" Target="http://www.perceptualedge.com/articles/visual_business_intelligence/the_chartjunk_debate.pdf" TargetMode="External"/><Relationship Id="rId5" Type="http://schemas.openxmlformats.org/officeDocument/2006/relationships/hyperlink" Target="http://www.perceptualedge.com/articles/visual_business_intelligence/visual_difficulties.pdf" TargetMode="External"/><Relationship Id="rId6" Type="http://schemas.openxmlformats.org/officeDocument/2006/relationships/image" Target="../media/image10.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10.jp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6.jpg"/><Relationship Id="rId4" Type="http://schemas.openxmlformats.org/officeDocument/2006/relationships/image" Target="../media/image15.jpg"/><Relationship Id="rId5" Type="http://schemas.openxmlformats.org/officeDocument/2006/relationships/hyperlink" Target="https://eagereyes.org/blog/2010/chart-junk-considered-useful-after-all" TargetMode="External"/><Relationship Id="rId6" Type="http://schemas.openxmlformats.org/officeDocument/2006/relationships/hyperlink" Target="http://1styeargraphics.blogspot.com/2010/10/wordless-diagrams-by-nigel-holmes.html"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6.jpg"/><Relationship Id="rId5" Type="http://schemas.openxmlformats.org/officeDocument/2006/relationships/hyperlink" Target="http://perceptualedge.com/example18.php"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www.ted.com/talks/david_mccandless_the_beauty_of_data_visualization.html" TargetMode="External"/><Relationship Id="rId4" Type="http://schemas.openxmlformats.org/officeDocument/2006/relationships/hyperlink" Target="https://www.ted.com/talks/david_mccandless_the_beauty_of_data_visualization" TargetMode="External"/><Relationship Id="rId5" Type="http://schemas.openxmlformats.org/officeDocument/2006/relationships/hyperlink" Target="http://www.ted.com/talks/hans_rosling_shows_the_best_stats_you_ve_ever_seen.html" TargetMode="External"/><Relationship Id="rId6" Type="http://schemas.openxmlformats.org/officeDocument/2006/relationships/hyperlink" Target="https://www.ted.com/talks/hans_rosling_the_best_stats_you_ve_ever_seen"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ctrTitle"/>
          </p:nvPr>
        </p:nvSpPr>
        <p:spPr>
          <a:xfrm>
            <a:off x="685800" y="2130425"/>
            <a:ext cx="7772400" cy="1470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Lecture 1</a:t>
            </a:r>
            <a:endParaRPr/>
          </a:p>
        </p:txBody>
      </p:sp>
      <p:sp>
        <p:nvSpPr>
          <p:cNvPr id="89" name="Google Shape;89;p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rgbClr val="888888"/>
              </a:buClr>
              <a:buSzPts val="3200"/>
              <a:buNone/>
            </a:pPr>
            <a:r>
              <a:rPr lang="en-US"/>
              <a:t>STAT 451 VISUALIZING DATA</a:t>
            </a:r>
            <a:endParaRPr/>
          </a:p>
          <a:p>
            <a:pPr indent="0" lvl="0" marL="0" rtl="0" algn="ctr">
              <a:lnSpc>
                <a:spcPct val="100000"/>
              </a:lnSpc>
              <a:spcBef>
                <a:spcPts val="640"/>
              </a:spcBef>
              <a:spcAft>
                <a:spcPts val="0"/>
              </a:spcAft>
              <a:buClr>
                <a:srgbClr val="888888"/>
              </a:buClr>
              <a:buSzPts val="3200"/>
              <a:buNone/>
            </a:pPr>
            <a:r>
              <a:rPr lang="en-US"/>
              <a:t>Fall 2025</a:t>
            </a:r>
            <a:endParaRPr/>
          </a:p>
        </p:txBody>
      </p:sp>
      <p:sp>
        <p:nvSpPr>
          <p:cNvPr id="90" name="Google Shape;90;p1"/>
          <p:cNvSpPr txBox="1"/>
          <p:nvPr/>
        </p:nvSpPr>
        <p:spPr>
          <a:xfrm>
            <a:off x="266700" y="6515100"/>
            <a:ext cx="8620200" cy="24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Many thanks to Prof. Abel Rodriguez, many slides from this course are adapted from his data visualization class.</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Exploration vs. Presentation</a:t>
            </a:r>
            <a:endParaRPr/>
          </a:p>
        </p:txBody>
      </p:sp>
      <p:sp>
        <p:nvSpPr>
          <p:cNvPr id="151" name="Google Shape;151;p10"/>
          <p:cNvSpPr txBox="1"/>
          <p:nvPr>
            <p:ph idx="1" type="body"/>
          </p:nvPr>
        </p:nvSpPr>
        <p:spPr>
          <a:xfrm>
            <a:off x="457200" y="1417638"/>
            <a:ext cx="8229600" cy="4972694"/>
          </a:xfrm>
          <a:prstGeom prst="rect">
            <a:avLst/>
          </a:prstGeom>
          <a:noFill/>
          <a:ln>
            <a:noFill/>
          </a:ln>
        </p:spPr>
        <p:txBody>
          <a:bodyPr anchorCtr="0" anchor="t" bIns="45700" lIns="91425" spcFirstLastPara="1" rIns="91425" wrap="square" tIns="45700">
            <a:normAutofit lnSpcReduction="10000"/>
          </a:bodyPr>
          <a:lstStyle/>
          <a:p>
            <a:pPr indent="-292100" lvl="0" marL="342900" rtl="0" algn="l">
              <a:lnSpc>
                <a:spcPct val="100000"/>
              </a:lnSpc>
              <a:spcBef>
                <a:spcPts val="0"/>
              </a:spcBef>
              <a:spcAft>
                <a:spcPts val="0"/>
              </a:spcAft>
              <a:buClr>
                <a:schemeClr val="dk1"/>
              </a:buClr>
              <a:buSzPts val="2400"/>
              <a:buChar char="•"/>
            </a:pPr>
            <a:r>
              <a:rPr lang="en-US" sz="2400"/>
              <a:t>Our definition of data visualization highlights its two main roles:</a:t>
            </a:r>
            <a:endParaRPr sz="2400"/>
          </a:p>
          <a:p>
            <a:pPr indent="0" lvl="0" marL="0" rtl="0" algn="l">
              <a:lnSpc>
                <a:spcPct val="100000"/>
              </a:lnSpc>
              <a:spcBef>
                <a:spcPts val="0"/>
              </a:spcBef>
              <a:spcAft>
                <a:spcPts val="0"/>
              </a:spcAft>
              <a:buSzPts val="1800"/>
              <a:buNone/>
            </a:pPr>
            <a:r>
              <a:t/>
            </a:r>
            <a:endParaRPr sz="2400"/>
          </a:p>
          <a:p>
            <a:pPr indent="-260350" lvl="1" marL="742950" rtl="0" algn="l">
              <a:lnSpc>
                <a:spcPct val="100000"/>
              </a:lnSpc>
              <a:spcBef>
                <a:spcPts val="560"/>
              </a:spcBef>
              <a:spcAft>
                <a:spcPts val="0"/>
              </a:spcAft>
              <a:buClr>
                <a:schemeClr val="dk1"/>
              </a:buClr>
              <a:buSzPts val="2400"/>
              <a:buChar char="–"/>
            </a:pPr>
            <a:r>
              <a:rPr lang="en-US" sz="2400"/>
              <a:t>Amplify cognition (Exploration):  how do we find hidden patterns in data, facts worth highlighting that are not obvious by simply looking at data.</a:t>
            </a:r>
            <a:endParaRPr sz="2400"/>
          </a:p>
          <a:p>
            <a:pPr indent="0" lvl="0" marL="0" rtl="0" algn="l">
              <a:lnSpc>
                <a:spcPct val="100000"/>
              </a:lnSpc>
              <a:spcBef>
                <a:spcPts val="560"/>
              </a:spcBef>
              <a:spcAft>
                <a:spcPts val="0"/>
              </a:spcAft>
              <a:buSzPts val="1800"/>
              <a:buNone/>
            </a:pPr>
            <a:r>
              <a:t/>
            </a:r>
            <a:endParaRPr sz="2400"/>
          </a:p>
          <a:p>
            <a:pPr indent="-260350" lvl="1" marL="742950" rtl="0" algn="l">
              <a:lnSpc>
                <a:spcPct val="100000"/>
              </a:lnSpc>
              <a:spcBef>
                <a:spcPts val="560"/>
              </a:spcBef>
              <a:spcAft>
                <a:spcPts val="0"/>
              </a:spcAft>
              <a:buClr>
                <a:schemeClr val="dk1"/>
              </a:buClr>
              <a:buSzPts val="2400"/>
              <a:buChar char="–"/>
            </a:pPr>
            <a:r>
              <a:rPr lang="en-US" sz="2400"/>
              <a:t>Communicate information (Presentation):  once we have found interesting patterns, how do we make other people aware of them?</a:t>
            </a:r>
            <a:endParaRPr sz="2400"/>
          </a:p>
          <a:p>
            <a:pPr indent="0" lvl="0" marL="0" rtl="0" algn="l">
              <a:lnSpc>
                <a:spcPct val="100000"/>
              </a:lnSpc>
              <a:spcBef>
                <a:spcPts val="560"/>
              </a:spcBef>
              <a:spcAft>
                <a:spcPts val="0"/>
              </a:spcAft>
              <a:buSzPts val="1800"/>
              <a:buNone/>
            </a:pPr>
            <a:r>
              <a:t/>
            </a:r>
            <a:endParaRPr sz="2400"/>
          </a:p>
          <a:p>
            <a:pPr indent="-292100" lvl="0" marL="342900" rtl="0" algn="l">
              <a:lnSpc>
                <a:spcPct val="100000"/>
              </a:lnSpc>
              <a:spcBef>
                <a:spcPts val="640"/>
              </a:spcBef>
              <a:spcAft>
                <a:spcPts val="0"/>
              </a:spcAft>
              <a:buClr>
                <a:schemeClr val="dk1"/>
              </a:buClr>
              <a:buSzPts val="2400"/>
              <a:buChar char="•"/>
            </a:pPr>
            <a:r>
              <a:rPr lang="en-US" sz="2400"/>
              <a:t>The two tasks are interrelated, but they sometimes require slightly different tools.</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Exploration vs. Presentation</a:t>
            </a:r>
            <a:endParaRPr/>
          </a:p>
        </p:txBody>
      </p:sp>
      <p:sp>
        <p:nvSpPr>
          <p:cNvPr id="157" name="Google Shape;157;p11"/>
          <p:cNvSpPr txBox="1"/>
          <p:nvPr>
            <p:ph idx="1" type="body"/>
          </p:nvPr>
        </p:nvSpPr>
        <p:spPr>
          <a:xfrm>
            <a:off x="457200" y="1417638"/>
            <a:ext cx="8229600" cy="4847695"/>
          </a:xfrm>
          <a:prstGeom prst="rect">
            <a:avLst/>
          </a:prstGeom>
          <a:noFill/>
          <a:ln>
            <a:noFill/>
          </a:ln>
        </p:spPr>
        <p:txBody>
          <a:bodyPr anchorCtr="0" anchor="t" bIns="45700" lIns="91425" spcFirstLastPara="1" rIns="91425" wrap="square" tIns="45700">
            <a:normAutofit lnSpcReduction="10000"/>
          </a:bodyPr>
          <a:lstStyle/>
          <a:p>
            <a:pPr indent="0" lvl="0" marL="342900" rtl="0" algn="l">
              <a:lnSpc>
                <a:spcPct val="100000"/>
              </a:lnSpc>
              <a:spcBef>
                <a:spcPts val="0"/>
              </a:spcBef>
              <a:spcAft>
                <a:spcPts val="0"/>
              </a:spcAft>
              <a:buSzPts val="1800"/>
              <a:buNone/>
            </a:pPr>
            <a:r>
              <a:t/>
            </a:r>
            <a:endParaRPr/>
          </a:p>
          <a:p>
            <a:pPr indent="-342900" lvl="0" marL="342900" rtl="0" algn="l">
              <a:lnSpc>
                <a:spcPct val="100000"/>
              </a:lnSpc>
              <a:spcBef>
                <a:spcPts val="0"/>
              </a:spcBef>
              <a:spcAft>
                <a:spcPts val="0"/>
              </a:spcAft>
              <a:buClr>
                <a:schemeClr val="dk1"/>
              </a:buClr>
              <a:buSzPts val="3200"/>
              <a:buChar char="•"/>
            </a:pPr>
            <a:r>
              <a:rPr lang="en-US"/>
              <a:t>Exploratory data analysis (EDA) has a long history in statistics.  EDA displays support “data exploration” to find facts of potential interest in a set of data, and “data sense-making” (a.k.a., data analysis or descriptive statistics) to determine what the facts mean. Understanding is the immediate goal of these activities. The ultimate goal is to improve decisions and the actions that follow.</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Exploration vs. Presentation</a:t>
            </a:r>
            <a:endParaRPr/>
          </a:p>
        </p:txBody>
      </p:sp>
      <p:sp>
        <p:nvSpPr>
          <p:cNvPr id="163" name="Google Shape;163;p12"/>
          <p:cNvSpPr txBox="1"/>
          <p:nvPr>
            <p:ph idx="1" type="body"/>
          </p:nvPr>
        </p:nvSpPr>
        <p:spPr>
          <a:xfrm>
            <a:off x="457200" y="1417638"/>
            <a:ext cx="8229600" cy="4847695"/>
          </a:xfrm>
          <a:prstGeom prst="rect">
            <a:avLst/>
          </a:prstGeom>
          <a:noFill/>
          <a:ln>
            <a:noFill/>
          </a:ln>
        </p:spPr>
        <p:txBody>
          <a:bodyPr anchorCtr="0" anchor="t" bIns="45700" lIns="91425" spcFirstLastPara="1" rIns="91425" wrap="square" tIns="45700">
            <a:normAutofit/>
          </a:bodyPr>
          <a:lstStyle/>
          <a:p>
            <a:pPr indent="0" lvl="0" marL="342900" rtl="0" algn="l">
              <a:lnSpc>
                <a:spcPct val="100000"/>
              </a:lnSpc>
              <a:spcBef>
                <a:spcPts val="0"/>
              </a:spcBef>
              <a:spcAft>
                <a:spcPts val="0"/>
              </a:spcAft>
              <a:buSzPts val="1800"/>
              <a:buNone/>
            </a:pPr>
            <a:r>
              <a:t/>
            </a:r>
            <a:endParaRPr/>
          </a:p>
          <a:p>
            <a:pPr indent="-342900" lvl="0" marL="342900" rtl="0" algn="l">
              <a:lnSpc>
                <a:spcPct val="100000"/>
              </a:lnSpc>
              <a:spcBef>
                <a:spcPts val="0"/>
              </a:spcBef>
              <a:spcAft>
                <a:spcPts val="0"/>
              </a:spcAft>
              <a:buClr>
                <a:schemeClr val="dk1"/>
              </a:buClr>
              <a:buSzPts val="3200"/>
              <a:buChar char="•"/>
            </a:pPr>
            <a:r>
              <a:rPr lang="en-US"/>
              <a:t>Narrative displays are used to inform, explain, or persuade. Narrative (story) is an explanation. It answers questions: “How did we get to this state?” “What caused this to happen?” Its primary goal is communication, resulting in understanding and informed decisions.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Are there situations where a table is better than a graph?</a:t>
            </a:r>
            <a:endParaRPr/>
          </a:p>
        </p:txBody>
      </p:sp>
      <p:sp>
        <p:nvSpPr>
          <p:cNvPr id="169" name="Google Shape;169;p13"/>
          <p:cNvSpPr txBox="1"/>
          <p:nvPr>
            <p:ph idx="1" type="body"/>
          </p:nvPr>
        </p:nvSpPr>
        <p:spPr>
          <a:xfrm>
            <a:off x="457200" y="1600200"/>
            <a:ext cx="8229600" cy="4776507"/>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Yes, but these are relative exceptions.</a:t>
            </a:r>
            <a:endParaRPr/>
          </a:p>
          <a:p>
            <a:pPr indent="-285750" lvl="1" marL="742950" rtl="0" algn="l">
              <a:lnSpc>
                <a:spcPct val="100000"/>
              </a:lnSpc>
              <a:spcBef>
                <a:spcPts val="560"/>
              </a:spcBef>
              <a:spcAft>
                <a:spcPts val="0"/>
              </a:spcAft>
              <a:buClr>
                <a:schemeClr val="dk1"/>
              </a:buClr>
              <a:buSzPts val="2800"/>
              <a:buChar char="–"/>
            </a:pPr>
            <a:r>
              <a:rPr lang="en-US"/>
              <a:t>To convey a handful of numbers.</a:t>
            </a:r>
            <a:endParaRPr/>
          </a:p>
          <a:p>
            <a:pPr indent="-285750" lvl="1" marL="742950" rtl="0" algn="l">
              <a:lnSpc>
                <a:spcPct val="100000"/>
              </a:lnSpc>
              <a:spcBef>
                <a:spcPts val="560"/>
              </a:spcBef>
              <a:spcAft>
                <a:spcPts val="0"/>
              </a:spcAft>
              <a:buClr>
                <a:schemeClr val="dk1"/>
              </a:buClr>
              <a:buSzPts val="2800"/>
              <a:buChar char="–"/>
            </a:pPr>
            <a:r>
              <a:rPr lang="en-US"/>
              <a:t>To report precise values for lookup.</a:t>
            </a:r>
            <a:endParaRPr/>
          </a:p>
          <a:p>
            <a:pPr indent="-285750" lvl="1" marL="742950" rtl="0" algn="l">
              <a:lnSpc>
                <a:spcPct val="100000"/>
              </a:lnSpc>
              <a:spcBef>
                <a:spcPts val="560"/>
              </a:spcBef>
              <a:spcAft>
                <a:spcPts val="0"/>
              </a:spcAft>
              <a:buClr>
                <a:schemeClr val="dk1"/>
              </a:buClr>
              <a:buSzPts val="2800"/>
              <a:buChar char="–"/>
            </a:pPr>
            <a:r>
              <a:rPr lang="en-US"/>
              <a:t>To present many different types quantities (dimensions) for a small number of cases.</a:t>
            </a:r>
            <a:endParaRPr/>
          </a:p>
          <a:p>
            <a:pPr indent="-342900" lvl="0" marL="342900" rtl="0" algn="l">
              <a:lnSpc>
                <a:spcPct val="100000"/>
              </a:lnSpc>
              <a:spcBef>
                <a:spcPts val="640"/>
              </a:spcBef>
              <a:spcAft>
                <a:spcPts val="0"/>
              </a:spcAft>
              <a:buClr>
                <a:schemeClr val="dk1"/>
              </a:buClr>
              <a:buSzPts val="3200"/>
              <a:buChar char="•"/>
            </a:pPr>
            <a:r>
              <a:rPr lang="en-US"/>
              <a:t>Tables are usually a bad idea if comparison is important.</a:t>
            </a:r>
            <a:endParaRPr/>
          </a:p>
          <a:p>
            <a:pPr indent="-342900" lvl="0" marL="342900" rtl="0" algn="l">
              <a:lnSpc>
                <a:spcPct val="100000"/>
              </a:lnSpc>
              <a:spcBef>
                <a:spcPts val="640"/>
              </a:spcBef>
              <a:spcAft>
                <a:spcPts val="0"/>
              </a:spcAft>
              <a:buClr>
                <a:schemeClr val="dk1"/>
              </a:buClr>
              <a:buSzPts val="3200"/>
              <a:buChar char="•"/>
            </a:pPr>
            <a:r>
              <a:rPr lang="en-US"/>
              <a:t>I will not discuss principles of table design, but they are similar to the ones for visualization!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Visualization vs. Infographics</a:t>
            </a:r>
            <a:endParaRPr/>
          </a:p>
        </p:txBody>
      </p:sp>
      <p:sp>
        <p:nvSpPr>
          <p:cNvPr id="175" name="Google Shape;175;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By a visualization we mean a single (possibly very complex) figure.</a:t>
            </a:r>
            <a:endParaRPr/>
          </a:p>
          <a:p>
            <a:pPr indent="-342900" lvl="0" marL="342900" rtl="0" algn="l">
              <a:lnSpc>
                <a:spcPct val="100000"/>
              </a:lnSpc>
              <a:spcBef>
                <a:spcPts val="640"/>
              </a:spcBef>
              <a:spcAft>
                <a:spcPts val="0"/>
              </a:spcAft>
              <a:buClr>
                <a:schemeClr val="dk1"/>
              </a:buClr>
              <a:buSzPts val="3200"/>
              <a:buChar char="•"/>
            </a:pPr>
            <a:r>
              <a:rPr lang="en-US"/>
              <a:t>We will use the term “infographic” (short for “information graphic”) to refer to a collection of related graphical displays </a:t>
            </a:r>
            <a:r>
              <a:rPr b="1" lang="en-US"/>
              <a:t>of data</a:t>
            </a:r>
            <a:r>
              <a:rPr lang="en-US"/>
              <a:t> that tell a coherent story about a theme.</a:t>
            </a:r>
            <a:endParaRPr/>
          </a:p>
          <a:p>
            <a:pPr indent="-285750" lvl="1" marL="742950" rtl="0" algn="l">
              <a:lnSpc>
                <a:spcPct val="100000"/>
              </a:lnSpc>
              <a:spcBef>
                <a:spcPts val="560"/>
              </a:spcBef>
              <a:spcAft>
                <a:spcPts val="0"/>
              </a:spcAft>
              <a:buClr>
                <a:schemeClr val="dk1"/>
              </a:buClr>
              <a:buSzPts val="2800"/>
              <a:buChar char="–"/>
            </a:pPr>
            <a:r>
              <a:rPr lang="en-US"/>
              <a:t>Infographics can contain text, but words are there to supplement the images, not the other way around.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5"/>
          <p:cNvSpPr txBox="1"/>
          <p:nvPr/>
        </p:nvSpPr>
        <p:spPr>
          <a:xfrm>
            <a:off x="95588" y="2689946"/>
            <a:ext cx="4337846" cy="58477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A great data infographic! </a:t>
            </a:r>
            <a:endParaRPr b="0" i="0" sz="1400" u="none" cap="none" strike="noStrike">
              <a:solidFill>
                <a:srgbClr val="000000"/>
              </a:solidFill>
              <a:latin typeface="Arial"/>
              <a:ea typeface="Arial"/>
              <a:cs typeface="Arial"/>
              <a:sym typeface="Arial"/>
            </a:endParaRPr>
          </a:p>
        </p:txBody>
      </p:sp>
      <p:pic>
        <p:nvPicPr>
          <p:cNvPr descr="demographicoportunity_whole.jpg" id="181" name="Google Shape;181;p15"/>
          <p:cNvPicPr preferRelativeResize="0"/>
          <p:nvPr/>
        </p:nvPicPr>
        <p:blipFill rotWithShape="1">
          <a:blip r:embed="rId3">
            <a:alphaModFix/>
          </a:blip>
          <a:srcRect b="0" l="0" r="0" t="0"/>
          <a:stretch/>
        </p:blipFill>
        <p:spPr>
          <a:xfrm>
            <a:off x="4518100" y="0"/>
            <a:ext cx="4136671" cy="6279445"/>
          </a:xfrm>
          <a:prstGeom prst="rect">
            <a:avLst/>
          </a:prstGeom>
          <a:noFill/>
          <a:ln>
            <a:noFill/>
          </a:ln>
        </p:spPr>
      </p:pic>
      <p:sp>
        <p:nvSpPr>
          <p:cNvPr id="182" name="Google Shape;182;p15"/>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8.7</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6"/>
          <p:cNvSpPr txBox="1"/>
          <p:nvPr/>
        </p:nvSpPr>
        <p:spPr>
          <a:xfrm>
            <a:off x="95588" y="2689946"/>
            <a:ext cx="3077285" cy="10772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Another great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data infographic! </a:t>
            </a:r>
            <a:endParaRPr b="0" i="0" sz="1400" u="none" cap="none" strike="noStrike">
              <a:solidFill>
                <a:srgbClr val="000000"/>
              </a:solidFill>
              <a:latin typeface="Arial"/>
              <a:ea typeface="Arial"/>
              <a:cs typeface="Arial"/>
              <a:sym typeface="Arial"/>
            </a:endParaRPr>
          </a:p>
        </p:txBody>
      </p:sp>
      <p:pic>
        <p:nvPicPr>
          <p:cNvPr descr="southamericamilitaryspending.png" id="188" name="Google Shape;188;p16"/>
          <p:cNvPicPr preferRelativeResize="0"/>
          <p:nvPr/>
        </p:nvPicPr>
        <p:blipFill rotWithShape="1">
          <a:blip r:embed="rId3">
            <a:alphaModFix/>
          </a:blip>
          <a:srcRect b="0" l="0" r="0" t="0"/>
          <a:stretch/>
        </p:blipFill>
        <p:spPr>
          <a:xfrm>
            <a:off x="3264745" y="0"/>
            <a:ext cx="5879255" cy="6858000"/>
          </a:xfrm>
          <a:prstGeom prst="rect">
            <a:avLst/>
          </a:prstGeom>
          <a:noFill/>
          <a:ln>
            <a:noFill/>
          </a:ln>
        </p:spPr>
      </p:pic>
      <p:sp>
        <p:nvSpPr>
          <p:cNvPr id="189" name="Google Shape;189;p16"/>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2.5</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7"/>
          <p:cNvSpPr txBox="1"/>
          <p:nvPr/>
        </p:nvSpPr>
        <p:spPr>
          <a:xfrm>
            <a:off x="136551" y="1123612"/>
            <a:ext cx="3115556" cy="255454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Another great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data infographic!</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(but probably not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enough for this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class).</a:t>
            </a:r>
            <a:endParaRPr b="0" i="0" sz="1400" u="none" cap="none" strike="noStrike">
              <a:solidFill>
                <a:srgbClr val="000000"/>
              </a:solidFill>
              <a:latin typeface="Arial"/>
              <a:ea typeface="Arial"/>
              <a:cs typeface="Arial"/>
              <a:sym typeface="Arial"/>
            </a:endParaRPr>
          </a:p>
        </p:txBody>
      </p:sp>
      <p:pic>
        <p:nvPicPr>
          <p:cNvPr descr="drivingshiftsintoreverse.jpg" id="195" name="Google Shape;195;p17"/>
          <p:cNvPicPr preferRelativeResize="0"/>
          <p:nvPr/>
        </p:nvPicPr>
        <p:blipFill rotWithShape="1">
          <a:blip r:embed="rId3">
            <a:alphaModFix/>
          </a:blip>
          <a:srcRect b="0" l="0" r="0" t="0"/>
          <a:stretch/>
        </p:blipFill>
        <p:spPr>
          <a:xfrm>
            <a:off x="3316111" y="522480"/>
            <a:ext cx="5757375" cy="5727363"/>
          </a:xfrm>
          <a:prstGeom prst="rect">
            <a:avLst/>
          </a:prstGeom>
          <a:noFill/>
          <a:ln>
            <a:noFill/>
          </a:ln>
        </p:spPr>
      </p:pic>
      <p:sp>
        <p:nvSpPr>
          <p:cNvPr id="196" name="Google Shape;196;p17"/>
          <p:cNvSpPr txBox="1"/>
          <p:nvPr/>
        </p:nvSpPr>
        <p:spPr>
          <a:xfrm>
            <a:off x="136551" y="4399099"/>
            <a:ext cx="2939671" cy="1323439"/>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Regional trends?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Electric vehicles?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What has happened in the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rest of the world?</a:t>
            </a:r>
            <a:endParaRPr b="0" i="0" sz="1400" u="none" cap="none" strike="noStrike">
              <a:solidFill>
                <a:srgbClr val="000000"/>
              </a:solidFill>
              <a:latin typeface="Arial"/>
              <a:ea typeface="Arial"/>
              <a:cs typeface="Arial"/>
              <a:sym typeface="Arial"/>
            </a:endParaRPr>
          </a:p>
          <a:p>
            <a:pPr indent="-184150" lvl="0" marL="285750"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p:txBody>
      </p:sp>
      <p:sp>
        <p:nvSpPr>
          <p:cNvPr id="197" name="Google Shape;197;p17"/>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8.8</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descr="airbnblarge.jpg" id="202" name="Google Shape;202;p19"/>
          <p:cNvPicPr preferRelativeResize="0"/>
          <p:nvPr/>
        </p:nvPicPr>
        <p:blipFill rotWithShape="1">
          <a:blip r:embed="rId3">
            <a:alphaModFix/>
          </a:blip>
          <a:srcRect b="0" l="0" r="0" t="0"/>
          <a:stretch/>
        </p:blipFill>
        <p:spPr>
          <a:xfrm>
            <a:off x="4801582" y="0"/>
            <a:ext cx="4342418" cy="6858000"/>
          </a:xfrm>
          <a:prstGeom prst="rect">
            <a:avLst/>
          </a:prstGeom>
          <a:noFill/>
          <a:ln>
            <a:noFill/>
          </a:ln>
        </p:spPr>
      </p:pic>
      <p:sp>
        <p:nvSpPr>
          <p:cNvPr id="203" name="Google Shape;203;p19"/>
          <p:cNvSpPr txBox="1"/>
          <p:nvPr/>
        </p:nvSpPr>
        <p:spPr>
          <a:xfrm>
            <a:off x="136557" y="1689511"/>
            <a:ext cx="5544000" cy="1077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An OK but not 						   great infographic.</a:t>
            </a:r>
            <a:endParaRPr b="0" i="0" sz="1400" u="none" cap="none" strike="noStrike">
              <a:solidFill>
                <a:srgbClr val="000000"/>
              </a:solidFill>
              <a:latin typeface="Arial"/>
              <a:ea typeface="Arial"/>
              <a:cs typeface="Arial"/>
              <a:sym typeface="Arial"/>
            </a:endParaRPr>
          </a:p>
        </p:txBody>
      </p:sp>
      <p:sp>
        <p:nvSpPr>
          <p:cNvPr id="204" name="Google Shape;204;p19"/>
          <p:cNvSpPr txBox="1"/>
          <p:nvPr/>
        </p:nvSpPr>
        <p:spPr>
          <a:xfrm>
            <a:off x="136551" y="3517155"/>
            <a:ext cx="4651500" cy="25551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Current map might be hard to read (unnecessary 3D perspective).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Map could provide more information (e.g., # of listings divided by total population).</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Data on more common visitors to certain countries.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Scale is missing from types of listings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1" i="0" lang="en-US" sz="1600" u="none" cap="none" strike="noStrike">
                <a:solidFill>
                  <a:schemeClr val="dk1"/>
                </a:solidFill>
                <a:latin typeface="Calibri"/>
                <a:ea typeface="Calibri"/>
                <a:cs typeface="Calibri"/>
                <a:sym typeface="Calibri"/>
              </a:rPr>
              <a:t>In summary</a:t>
            </a:r>
            <a:r>
              <a:rPr b="0" i="0" lang="en-US" sz="1600" u="none" cap="none" strike="noStrike">
                <a:solidFill>
                  <a:schemeClr val="dk1"/>
                </a:solidFill>
                <a:latin typeface="Calibri"/>
                <a:ea typeface="Calibri"/>
                <a:cs typeface="Calibri"/>
                <a:sym typeface="Calibri"/>
              </a:rPr>
              <a:t>:  High ink/data ratio and too many bells and whistles.</a:t>
            </a:r>
            <a:endParaRPr b="0" i="0" sz="1400" u="none" cap="none" strike="noStrike">
              <a:solidFill>
                <a:srgbClr val="000000"/>
              </a:solidFill>
              <a:latin typeface="Arial"/>
              <a:ea typeface="Arial"/>
              <a:cs typeface="Arial"/>
              <a:sym typeface="Arial"/>
            </a:endParaRPr>
          </a:p>
          <a:p>
            <a:pPr indent="-184150" lvl="0" marL="285750"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p:txBody>
      </p:sp>
      <p:sp>
        <p:nvSpPr>
          <p:cNvPr id="205" name="Google Shape;205;p19"/>
          <p:cNvSpPr txBox="1"/>
          <p:nvPr/>
        </p:nvSpPr>
        <p:spPr>
          <a:xfrm>
            <a:off x="0" y="6419700"/>
            <a:ext cx="85407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Source: </a:t>
            </a:r>
            <a:r>
              <a:rPr b="0" i="0" lang="en-US" sz="1400" u="sng" cap="none" strike="noStrike">
                <a:solidFill>
                  <a:schemeClr val="hlink"/>
                </a:solidFill>
                <a:latin typeface="Calibri"/>
                <a:ea typeface="Calibri"/>
                <a:cs typeface="Calibri"/>
                <a:sym typeface="Calibri"/>
                <a:hlinkClick r:id="rId4"/>
              </a:rPr>
              <a:t>https://techcrunch.com/2011/02/24/airbnb-hits-1-million-nights-booked-as-european-clone-emerges/</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0"/>
          <p:cNvSpPr txBox="1"/>
          <p:nvPr/>
        </p:nvSpPr>
        <p:spPr>
          <a:xfrm>
            <a:off x="0" y="5918195"/>
            <a:ext cx="9144000" cy="523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Calibri"/>
                <a:ea typeface="Calibri"/>
                <a:cs typeface="Calibri"/>
                <a:sym typeface="Calibri"/>
              </a:rPr>
              <a:t>A beautiful work of art, but not appropriate for this class</a:t>
            </a:r>
            <a:endParaRPr b="0" i="0" sz="1400" u="none" cap="none" strike="noStrike">
              <a:solidFill>
                <a:srgbClr val="000000"/>
              </a:solidFill>
              <a:latin typeface="Arial"/>
              <a:ea typeface="Arial"/>
              <a:cs typeface="Arial"/>
              <a:sym typeface="Arial"/>
            </a:endParaRPr>
          </a:p>
        </p:txBody>
      </p:sp>
      <p:pic>
        <p:nvPicPr>
          <p:cNvPr descr="megabeer.jpg" id="212" name="Google Shape;212;p20"/>
          <p:cNvPicPr preferRelativeResize="0"/>
          <p:nvPr/>
        </p:nvPicPr>
        <p:blipFill rotWithShape="1">
          <a:blip r:embed="rId3">
            <a:alphaModFix/>
          </a:blip>
          <a:srcRect b="0" l="0" r="0" t="0"/>
          <a:stretch/>
        </p:blipFill>
        <p:spPr>
          <a:xfrm>
            <a:off x="0" y="0"/>
            <a:ext cx="9144000" cy="5918200"/>
          </a:xfrm>
          <a:prstGeom prst="rect">
            <a:avLst/>
          </a:prstGeom>
          <a:noFill/>
          <a:ln>
            <a:noFill/>
          </a:ln>
        </p:spPr>
      </p:pic>
      <p:sp>
        <p:nvSpPr>
          <p:cNvPr id="213" name="Google Shape;213;p20"/>
          <p:cNvSpPr txBox="1"/>
          <p:nvPr/>
        </p:nvSpPr>
        <p:spPr>
          <a:xfrm>
            <a:off x="0" y="6419700"/>
            <a:ext cx="85407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Source: </a:t>
            </a:r>
            <a:r>
              <a:rPr b="0" i="0" lang="en-US" sz="1400" u="sng" cap="none" strike="noStrike">
                <a:solidFill>
                  <a:schemeClr val="hlink"/>
                </a:solidFill>
                <a:latin typeface="Calibri"/>
                <a:ea typeface="Calibri"/>
                <a:cs typeface="Calibri"/>
                <a:sym typeface="Calibri"/>
                <a:hlinkClick r:id="rId4"/>
              </a:rPr>
              <a:t>https://coolinfographics.com/blog/2013/10/14/the-magnificent-multitude-of-beer.html</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 picture is worth a 1,000 words …</a:t>
            </a:r>
            <a:endParaRPr/>
          </a:p>
        </p:txBody>
      </p:sp>
      <p:sp>
        <p:nvSpPr>
          <p:cNvPr id="96" name="Google Shape;96;p2"/>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Evolution has made our brains good at grasping visual cues but not so good at looking for patterns in raw numbers!</a:t>
            </a:r>
            <a:endParaRPr/>
          </a:p>
        </p:txBody>
      </p:sp>
      <p:pic>
        <p:nvPicPr>
          <p:cNvPr descr="humanbraincanunderstand.png" id="97" name="Google Shape;97;p2"/>
          <p:cNvPicPr preferRelativeResize="0"/>
          <p:nvPr>
            <p:ph idx="2" type="body"/>
          </p:nvPr>
        </p:nvPicPr>
        <p:blipFill rotWithShape="1">
          <a:blip r:embed="rId3">
            <a:alphaModFix/>
          </a:blip>
          <a:srcRect b="-45782" l="0" r="0" t="-45782"/>
          <a:stretch/>
        </p:blipFill>
        <p:spPr>
          <a:xfrm>
            <a:off x="4648200" y="1600200"/>
            <a:ext cx="4038600" cy="452596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1"/>
          <p:cNvSpPr txBox="1"/>
          <p:nvPr/>
        </p:nvSpPr>
        <p:spPr>
          <a:xfrm>
            <a:off x="27310" y="3110128"/>
            <a:ext cx="5058794" cy="9541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Calibri"/>
                <a:ea typeface="Calibri"/>
                <a:cs typeface="Calibri"/>
                <a:sym typeface="Calibri"/>
              </a:rPr>
              <a:t>Technically an infographic, but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Calibri"/>
                <a:ea typeface="Calibri"/>
                <a:cs typeface="Calibri"/>
                <a:sym typeface="Calibri"/>
              </a:rPr>
              <a:t>	   not the type we care about!</a:t>
            </a:r>
            <a:endParaRPr b="0" i="0" sz="1400" u="none" cap="none" strike="noStrike">
              <a:solidFill>
                <a:srgbClr val="000000"/>
              </a:solidFill>
              <a:latin typeface="Arial"/>
              <a:ea typeface="Arial"/>
              <a:cs typeface="Arial"/>
              <a:sym typeface="Arial"/>
            </a:endParaRPr>
          </a:p>
        </p:txBody>
      </p:sp>
      <p:pic>
        <p:nvPicPr>
          <p:cNvPr descr="stan_netflix3.gif" id="220" name="Google Shape;220;p21"/>
          <p:cNvPicPr preferRelativeResize="0"/>
          <p:nvPr/>
        </p:nvPicPr>
        <p:blipFill rotWithShape="1">
          <a:blip r:embed="rId3">
            <a:alphaModFix/>
          </a:blip>
          <a:srcRect b="0" l="0" r="0" t="0"/>
          <a:stretch/>
        </p:blipFill>
        <p:spPr>
          <a:xfrm>
            <a:off x="5058794" y="0"/>
            <a:ext cx="4085206" cy="6858000"/>
          </a:xfrm>
          <a:prstGeom prst="rect">
            <a:avLst/>
          </a:prstGeom>
          <a:noFill/>
          <a:ln>
            <a:noFill/>
          </a:ln>
        </p:spPr>
      </p:pic>
      <p:sp>
        <p:nvSpPr>
          <p:cNvPr id="221" name="Google Shape;221;p21"/>
          <p:cNvSpPr txBox="1"/>
          <p:nvPr/>
        </p:nvSpPr>
        <p:spPr>
          <a:xfrm>
            <a:off x="0" y="6419700"/>
            <a:ext cx="85407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Source: </a:t>
            </a:r>
            <a:r>
              <a:rPr b="0" i="0" lang="en-US" sz="1400" u="sng" cap="none" strike="noStrike">
                <a:solidFill>
                  <a:schemeClr val="hlink"/>
                </a:solidFill>
                <a:latin typeface="Calibri"/>
                <a:ea typeface="Calibri"/>
                <a:cs typeface="Calibri"/>
                <a:sym typeface="Calibri"/>
                <a:hlinkClick r:id="rId4"/>
              </a:rPr>
              <a:t>https://nigelholmes.com/wp-content/uploads/2016/09/netflix.png</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A (Very) Short History of Visualization</a:t>
            </a:r>
            <a:endParaRPr/>
          </a:p>
        </p:txBody>
      </p:sp>
      <p:sp>
        <p:nvSpPr>
          <p:cNvPr id="227" name="Google Shape;227;p24"/>
          <p:cNvSpPr txBox="1"/>
          <p:nvPr>
            <p:ph idx="1" type="body"/>
          </p:nvPr>
        </p:nvSpPr>
        <p:spPr>
          <a:xfrm>
            <a:off x="457200" y="1600200"/>
            <a:ext cx="8229600" cy="4911607"/>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Descartes in 1637 first uses 2D grids to visually encode numbers as grid coordinates.</a:t>
            </a:r>
            <a:endParaRPr/>
          </a:p>
          <a:p>
            <a:pPr indent="-342900" lvl="0" marL="342900" rtl="0" algn="l">
              <a:lnSpc>
                <a:spcPct val="100000"/>
              </a:lnSpc>
              <a:spcBef>
                <a:spcPts val="640"/>
              </a:spcBef>
              <a:spcAft>
                <a:spcPts val="0"/>
              </a:spcAft>
              <a:buClr>
                <a:schemeClr val="dk1"/>
              </a:buClr>
              <a:buSzPts val="3200"/>
              <a:buChar char="•"/>
            </a:pPr>
            <a:r>
              <a:rPr lang="en-US"/>
              <a:t>William Playfair published “The Commercial and Political Atlas” 1786 , which uses bar charts, line graphs and histograms to describe the economy of England.</a:t>
            </a:r>
            <a:endParaRPr/>
          </a:p>
          <a:p>
            <a:pPr indent="-342900" lvl="0" marL="342900" rtl="0" algn="l">
              <a:lnSpc>
                <a:spcPct val="100000"/>
              </a:lnSpc>
              <a:spcBef>
                <a:spcPts val="640"/>
              </a:spcBef>
              <a:spcAft>
                <a:spcPts val="0"/>
              </a:spcAft>
              <a:buClr>
                <a:schemeClr val="dk1"/>
              </a:buClr>
              <a:buSzPts val="3200"/>
              <a:buChar char="•"/>
            </a:pPr>
            <a:r>
              <a:rPr lang="en-US"/>
              <a:t>In 1855 John Snow (not the guy from GoT!) uses maps to link the 1854 London cholera epidemic to contaminated drinking water.</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A (Very) Short History of Visualization</a:t>
            </a:r>
            <a:endParaRPr/>
          </a:p>
        </p:txBody>
      </p:sp>
      <p:sp>
        <p:nvSpPr>
          <p:cNvPr id="233" name="Google Shape;233;p25"/>
          <p:cNvSpPr txBox="1"/>
          <p:nvPr>
            <p:ph idx="1" type="body"/>
          </p:nvPr>
        </p:nvSpPr>
        <p:spPr>
          <a:xfrm>
            <a:off x="457200" y="1600200"/>
            <a:ext cx="8229600" cy="4911607"/>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Florence Nightingale in 1857 used a combination of stacked bar and pie charts to persuade Queen Victoria to improve conditions on British military hospitals.</a:t>
            </a:r>
            <a:endParaRPr/>
          </a:p>
          <a:p>
            <a:pPr indent="-342900" lvl="0" marL="342900" rtl="0" algn="l">
              <a:lnSpc>
                <a:spcPct val="100000"/>
              </a:lnSpc>
              <a:spcBef>
                <a:spcPts val="640"/>
              </a:spcBef>
              <a:spcAft>
                <a:spcPts val="0"/>
              </a:spcAft>
              <a:buClr>
                <a:schemeClr val="dk1"/>
              </a:buClr>
              <a:buSzPts val="3200"/>
              <a:buChar char="•"/>
            </a:pPr>
            <a:r>
              <a:rPr lang="en-US"/>
              <a:t>Otto Neurath and colleagues devise the Vienna Method for pictorial statistics in the 1920s.</a:t>
            </a:r>
            <a:endParaRPr/>
          </a:p>
          <a:p>
            <a:pPr indent="-342900" lvl="0" marL="342900" rtl="0" algn="l">
              <a:lnSpc>
                <a:spcPct val="100000"/>
              </a:lnSpc>
              <a:spcBef>
                <a:spcPts val="640"/>
              </a:spcBef>
              <a:spcAft>
                <a:spcPts val="0"/>
              </a:spcAft>
              <a:buClr>
                <a:schemeClr val="dk1"/>
              </a:buClr>
              <a:buSzPts val="3200"/>
              <a:buChar char="•"/>
            </a:pPr>
            <a:r>
              <a:rPr lang="en-US"/>
              <a:t>For a full historical account, see “Visual Language” by Robert E. Horn (1998).</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A (Very) Short History of Visualization</a:t>
            </a:r>
            <a:endParaRPr/>
          </a:p>
        </p:txBody>
      </p:sp>
      <p:sp>
        <p:nvSpPr>
          <p:cNvPr id="239" name="Google Shape;239;p26"/>
          <p:cNvSpPr txBox="1"/>
          <p:nvPr>
            <p:ph idx="1" type="body"/>
          </p:nvPr>
        </p:nvSpPr>
        <p:spPr>
          <a:xfrm>
            <a:off x="457200" y="1600200"/>
            <a:ext cx="8229600" cy="4911607"/>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Darrel Huff – How to Lie with Statistics (1954).</a:t>
            </a:r>
            <a:endParaRPr/>
          </a:p>
          <a:p>
            <a:pPr indent="-342900" lvl="0" marL="342900" rtl="0" algn="l">
              <a:lnSpc>
                <a:spcPct val="100000"/>
              </a:lnSpc>
              <a:spcBef>
                <a:spcPts val="640"/>
              </a:spcBef>
              <a:spcAft>
                <a:spcPts val="0"/>
              </a:spcAft>
              <a:buClr>
                <a:schemeClr val="dk1"/>
              </a:buClr>
              <a:buSzPts val="3200"/>
              <a:buChar char="•"/>
            </a:pPr>
            <a:r>
              <a:rPr lang="en-US"/>
              <a:t>Edward Tufte – Visual Displays of Quantitative Information (1983).</a:t>
            </a:r>
            <a:endParaRPr/>
          </a:p>
          <a:p>
            <a:pPr indent="-342900" lvl="0" marL="342900" rtl="0" algn="l">
              <a:lnSpc>
                <a:spcPct val="100000"/>
              </a:lnSpc>
              <a:spcBef>
                <a:spcPts val="640"/>
              </a:spcBef>
              <a:spcAft>
                <a:spcPts val="0"/>
              </a:spcAft>
              <a:buClr>
                <a:schemeClr val="dk1"/>
              </a:buClr>
              <a:buSzPts val="3200"/>
              <a:buChar char="•"/>
            </a:pPr>
            <a:r>
              <a:rPr lang="en-US"/>
              <a:t>William Cleveland – The Elements of Graphing Data (1994).</a:t>
            </a:r>
            <a:endParaRPr/>
          </a:p>
          <a:p>
            <a:pPr indent="-342900" lvl="0" marL="342900" rtl="0" algn="l">
              <a:lnSpc>
                <a:spcPct val="100000"/>
              </a:lnSpc>
              <a:spcBef>
                <a:spcPts val="640"/>
              </a:spcBef>
              <a:spcAft>
                <a:spcPts val="0"/>
              </a:spcAft>
              <a:buClr>
                <a:schemeClr val="dk1"/>
              </a:buClr>
              <a:buSzPts val="3200"/>
              <a:buChar char="•"/>
            </a:pPr>
            <a:r>
              <a:rPr lang="en-US"/>
              <a:t>Stephen Few – Show me the Numbers (2004).</a:t>
            </a:r>
            <a:endParaRPr/>
          </a:p>
          <a:p>
            <a:pPr indent="-342900" lvl="0" marL="342900" rtl="0" algn="l">
              <a:lnSpc>
                <a:spcPct val="100000"/>
              </a:lnSpc>
              <a:spcBef>
                <a:spcPts val="640"/>
              </a:spcBef>
              <a:spcAft>
                <a:spcPts val="0"/>
              </a:spcAft>
              <a:buClr>
                <a:schemeClr val="dk1"/>
              </a:buClr>
              <a:buSzPts val="3200"/>
              <a:buChar char="•"/>
            </a:pPr>
            <a:r>
              <a:rPr lang="en-US"/>
              <a:t>Renewed interest over the last decade has led to a profusion of material (a lot of it on the web).</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Visualization and Computers</a:t>
            </a:r>
            <a:endParaRPr/>
          </a:p>
        </p:txBody>
      </p:sp>
      <p:sp>
        <p:nvSpPr>
          <p:cNvPr id="245" name="Google Shape;245;p2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The advent of cheap desktop computers revolutionized the field of data visualization.</a:t>
            </a:r>
            <a:endParaRPr/>
          </a:p>
          <a:p>
            <a:pPr indent="-285750" lvl="1" marL="742950" rtl="0" algn="l">
              <a:lnSpc>
                <a:spcPct val="100000"/>
              </a:lnSpc>
              <a:spcBef>
                <a:spcPts val="560"/>
              </a:spcBef>
              <a:spcAft>
                <a:spcPts val="0"/>
              </a:spcAft>
              <a:buClr>
                <a:schemeClr val="dk1"/>
              </a:buClr>
              <a:buSzPts val="2800"/>
              <a:buChar char="–"/>
            </a:pPr>
            <a:r>
              <a:rPr lang="en-US"/>
              <a:t>We can easily deal with large amounts of data.</a:t>
            </a:r>
            <a:endParaRPr/>
          </a:p>
          <a:p>
            <a:pPr indent="-285750" lvl="1" marL="742950" rtl="0" algn="l">
              <a:lnSpc>
                <a:spcPct val="100000"/>
              </a:lnSpc>
              <a:spcBef>
                <a:spcPts val="560"/>
              </a:spcBef>
              <a:spcAft>
                <a:spcPts val="0"/>
              </a:spcAft>
              <a:buClr>
                <a:schemeClr val="dk1"/>
              </a:buClr>
              <a:buSzPts val="2800"/>
              <a:buChar char="–"/>
            </a:pPr>
            <a:r>
              <a:rPr lang="en-US"/>
              <a:t>Automation of basic functions speeds up the development of visualizations.</a:t>
            </a:r>
            <a:endParaRPr/>
          </a:p>
          <a:p>
            <a:pPr indent="-342900" lvl="0" marL="342900" rtl="0" algn="l">
              <a:lnSpc>
                <a:spcPct val="100000"/>
              </a:lnSpc>
              <a:spcBef>
                <a:spcPts val="640"/>
              </a:spcBef>
              <a:spcAft>
                <a:spcPts val="0"/>
              </a:spcAft>
              <a:buClr>
                <a:schemeClr val="dk1"/>
              </a:buClr>
              <a:buSzPts val="3200"/>
              <a:buChar char="•"/>
            </a:pPr>
            <a:r>
              <a:rPr lang="en-US"/>
              <a:t>Nowadays, nobody does calculations or visualizations by hand anymore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Visualization and Computers</a:t>
            </a:r>
            <a:endParaRPr/>
          </a:p>
        </p:txBody>
      </p:sp>
      <p:sp>
        <p:nvSpPr>
          <p:cNvPr id="251" name="Google Shape;251;p28"/>
          <p:cNvSpPr txBox="1"/>
          <p:nvPr>
            <p:ph idx="1" type="body"/>
          </p:nvPr>
        </p:nvSpPr>
        <p:spPr>
          <a:xfrm>
            <a:off x="457200" y="1417638"/>
            <a:ext cx="8229600" cy="5022219"/>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A number of different types of software can be used for visualization:</a:t>
            </a:r>
            <a:endParaRPr/>
          </a:p>
          <a:p>
            <a:pPr indent="-285750" lvl="1" marL="742950" rtl="0" algn="l">
              <a:lnSpc>
                <a:spcPct val="100000"/>
              </a:lnSpc>
              <a:spcBef>
                <a:spcPts val="560"/>
              </a:spcBef>
              <a:spcAft>
                <a:spcPts val="0"/>
              </a:spcAft>
              <a:buClr>
                <a:schemeClr val="dk1"/>
              </a:buClr>
              <a:buSzPts val="2800"/>
              <a:buChar char="–"/>
            </a:pPr>
            <a:r>
              <a:rPr lang="en-US"/>
              <a:t>Spreadsheets (e.g., Microsoft Excel):  Easy to use but not flexible.</a:t>
            </a:r>
            <a:endParaRPr/>
          </a:p>
          <a:p>
            <a:pPr indent="-285750" lvl="1" marL="742950" rtl="0" algn="l">
              <a:lnSpc>
                <a:spcPct val="100000"/>
              </a:lnSpc>
              <a:spcBef>
                <a:spcPts val="560"/>
              </a:spcBef>
              <a:spcAft>
                <a:spcPts val="0"/>
              </a:spcAft>
              <a:buClr>
                <a:schemeClr val="dk1"/>
              </a:buClr>
              <a:buSzPts val="2800"/>
              <a:buChar char="–"/>
            </a:pPr>
            <a:r>
              <a:rPr lang="en-US"/>
              <a:t>Online software: (e.g., manyeyes):  Easy to use, more variety than spreadsheets, but not flexible.</a:t>
            </a:r>
            <a:endParaRPr/>
          </a:p>
          <a:p>
            <a:pPr indent="-285750" lvl="1" marL="742950" rtl="0" algn="l">
              <a:lnSpc>
                <a:spcPct val="100000"/>
              </a:lnSpc>
              <a:spcBef>
                <a:spcPts val="560"/>
              </a:spcBef>
              <a:spcAft>
                <a:spcPts val="0"/>
              </a:spcAft>
              <a:buClr>
                <a:schemeClr val="dk1"/>
              </a:buClr>
              <a:buSzPts val="2800"/>
              <a:buChar char="–"/>
            </a:pPr>
            <a:r>
              <a:rPr lang="en-US"/>
              <a:t>GIS software (e.g., ArcView, Google Maps):  Powerful but narrow.</a:t>
            </a:r>
            <a:endParaRPr/>
          </a:p>
          <a:p>
            <a:pPr indent="-285750" lvl="1" marL="742950" rtl="0" algn="l">
              <a:lnSpc>
                <a:spcPct val="100000"/>
              </a:lnSpc>
              <a:spcBef>
                <a:spcPts val="560"/>
              </a:spcBef>
              <a:spcAft>
                <a:spcPts val="0"/>
              </a:spcAft>
              <a:buClr>
                <a:schemeClr val="dk1"/>
              </a:buClr>
              <a:buSzPts val="2800"/>
              <a:buChar char="–"/>
            </a:pPr>
            <a:r>
              <a:rPr lang="en-US"/>
              <a:t>Pearl, Java, Python, Matlab, R:  Very powerful, but somewhat steeper learning curve.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Visualization and Computers</a:t>
            </a:r>
            <a:endParaRPr/>
          </a:p>
        </p:txBody>
      </p:sp>
      <p:sp>
        <p:nvSpPr>
          <p:cNvPr id="257" name="Google Shape;257;p2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In this course we will be using R:</a:t>
            </a:r>
            <a:endParaRPr/>
          </a:p>
          <a:p>
            <a:pPr indent="-285750" lvl="1" marL="742950" rtl="0" algn="l">
              <a:lnSpc>
                <a:spcPct val="100000"/>
              </a:lnSpc>
              <a:spcBef>
                <a:spcPts val="0"/>
              </a:spcBef>
              <a:spcAft>
                <a:spcPts val="0"/>
              </a:spcAft>
              <a:buSzPts val="1800"/>
              <a:buChar char="–"/>
            </a:pPr>
            <a:r>
              <a:rPr lang="en-US"/>
              <a:t>Powerful packages,</a:t>
            </a:r>
            <a:endParaRPr/>
          </a:p>
          <a:p>
            <a:pPr indent="-285750" lvl="1" marL="742950" rtl="0" algn="l">
              <a:lnSpc>
                <a:spcPct val="100000"/>
              </a:lnSpc>
              <a:spcBef>
                <a:spcPts val="0"/>
              </a:spcBef>
              <a:spcAft>
                <a:spcPts val="0"/>
              </a:spcAft>
              <a:buSzPts val="1800"/>
              <a:buChar char="–"/>
            </a:pPr>
            <a:r>
              <a:rPr lang="en-US"/>
              <a:t>Customization options,</a:t>
            </a:r>
            <a:endParaRPr/>
          </a:p>
          <a:p>
            <a:pPr indent="-285750" lvl="1" marL="742950" rtl="0" algn="l">
              <a:lnSpc>
                <a:spcPct val="100000"/>
              </a:lnSpc>
              <a:spcBef>
                <a:spcPts val="0"/>
              </a:spcBef>
              <a:spcAft>
                <a:spcPts val="0"/>
              </a:spcAft>
              <a:buSzPts val="1800"/>
              <a:buChar char="–"/>
            </a:pPr>
            <a:r>
              <a:rPr lang="en-US"/>
              <a:t>Integration with data analysis,</a:t>
            </a:r>
            <a:endParaRPr/>
          </a:p>
          <a:p>
            <a:pPr indent="-285750" lvl="1" marL="742950" rtl="0" algn="l">
              <a:lnSpc>
                <a:spcPct val="100000"/>
              </a:lnSpc>
              <a:spcBef>
                <a:spcPts val="0"/>
              </a:spcBef>
              <a:spcAft>
                <a:spcPts val="0"/>
              </a:spcAft>
              <a:buSzPts val="1800"/>
              <a:buChar char="–"/>
            </a:pPr>
            <a:r>
              <a:rPr lang="en-US"/>
              <a:t>Ability to produce high-quality, reproducible graphics,</a:t>
            </a:r>
            <a:endParaRPr/>
          </a:p>
          <a:p>
            <a:pPr indent="-285750" lvl="1" marL="742950" rtl="0" algn="l">
              <a:lnSpc>
                <a:spcPct val="100000"/>
              </a:lnSpc>
              <a:spcBef>
                <a:spcPts val="0"/>
              </a:spcBef>
              <a:spcAft>
                <a:spcPts val="0"/>
              </a:spcAft>
              <a:buSzPts val="1800"/>
              <a:buChar char="–"/>
            </a:pPr>
            <a:r>
              <a:rPr lang="en-US"/>
              <a:t>Interactivity and dashboards,</a:t>
            </a:r>
            <a:endParaRPr/>
          </a:p>
          <a:p>
            <a:pPr indent="-285750" lvl="1" marL="742950" rtl="0" algn="l">
              <a:lnSpc>
                <a:spcPct val="100000"/>
              </a:lnSpc>
              <a:spcBef>
                <a:spcPts val="0"/>
              </a:spcBef>
              <a:spcAft>
                <a:spcPts val="0"/>
              </a:spcAft>
              <a:buSzPts val="1800"/>
              <a:buChar char="–"/>
            </a:pPr>
            <a:r>
              <a:rPr lang="en-US"/>
              <a:t>Documentation,</a:t>
            </a:r>
            <a:endParaRPr/>
          </a:p>
          <a:p>
            <a:pPr indent="-285750" lvl="1" marL="742950" rtl="0" algn="l">
              <a:lnSpc>
                <a:spcPct val="100000"/>
              </a:lnSpc>
              <a:spcBef>
                <a:spcPts val="0"/>
              </a:spcBef>
              <a:spcAft>
                <a:spcPts val="0"/>
              </a:spcAft>
              <a:buSzPts val="1800"/>
              <a:buChar char="–"/>
            </a:pPr>
            <a:r>
              <a:rPr lang="en-US"/>
              <a:t>Open-source.</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The interplay between visualization and art</a:t>
            </a:r>
            <a:endParaRPr/>
          </a:p>
        </p:txBody>
      </p:sp>
      <p:sp>
        <p:nvSpPr>
          <p:cNvPr id="263" name="Google Shape;263;p32"/>
          <p:cNvSpPr txBox="1"/>
          <p:nvPr>
            <p:ph idx="1" type="body"/>
          </p:nvPr>
        </p:nvSpPr>
        <p:spPr>
          <a:xfrm>
            <a:off x="457200" y="1600200"/>
            <a:ext cx="8229600" cy="4806244"/>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The relationship between visualization and art is similar to the relationship between journalism and literature:</a:t>
            </a:r>
            <a:endParaRPr/>
          </a:p>
          <a:p>
            <a:pPr indent="-285750" lvl="1" marL="742950" rtl="0" algn="l">
              <a:lnSpc>
                <a:spcPct val="100000"/>
              </a:lnSpc>
              <a:spcBef>
                <a:spcPts val="560"/>
              </a:spcBef>
              <a:spcAft>
                <a:spcPts val="0"/>
              </a:spcAft>
              <a:buClr>
                <a:schemeClr val="dk1"/>
              </a:buClr>
              <a:buSzPts val="2800"/>
              <a:buChar char="–"/>
            </a:pPr>
            <a:r>
              <a:rPr lang="en-US"/>
              <a:t>While literature and the arts don’t need a purpose beyond aesthetic pleasure, both journalism and visualization also aspire to accomplish other goals (in our case communicate and explain) which take precedence to beauty.</a:t>
            </a:r>
            <a:endParaRPr/>
          </a:p>
          <a:p>
            <a:pPr indent="-342900" lvl="0" marL="342900" rtl="0" algn="l">
              <a:lnSpc>
                <a:spcPct val="100000"/>
              </a:lnSpc>
              <a:spcBef>
                <a:spcPts val="640"/>
              </a:spcBef>
              <a:spcAft>
                <a:spcPts val="0"/>
              </a:spcAft>
              <a:buClr>
                <a:schemeClr val="dk1"/>
              </a:buClr>
              <a:buSzPts val="3200"/>
              <a:buChar char="•"/>
            </a:pPr>
            <a:r>
              <a:rPr lang="en-US"/>
              <a:t>I suggest reading the article</a:t>
            </a:r>
            <a:endParaRPr/>
          </a:p>
          <a:p>
            <a:pPr indent="0" lvl="1" marL="400050" rtl="0" algn="l">
              <a:lnSpc>
                <a:spcPct val="100000"/>
              </a:lnSpc>
              <a:spcBef>
                <a:spcPts val="260"/>
              </a:spcBef>
              <a:spcAft>
                <a:spcPts val="0"/>
              </a:spcAft>
              <a:buClr>
                <a:schemeClr val="dk1"/>
              </a:buClr>
              <a:buSzPts val="1300"/>
              <a:buNone/>
            </a:pPr>
            <a:r>
              <a:rPr lang="en-US" sz="1300" u="sng">
                <a:solidFill>
                  <a:schemeClr val="hlink"/>
                </a:solidFill>
                <a:hlinkClick r:id="rId3"/>
              </a:rPr>
              <a:t>http://www.perceptualedge.com/articles/visual_business_intelligence/information_visualization_and_art.pdf</a:t>
            </a:r>
            <a:endParaRPr/>
          </a:p>
          <a:p>
            <a:pPr indent="-139700" lvl="0" marL="342900" rtl="0" algn="l">
              <a:lnSpc>
                <a:spcPct val="100000"/>
              </a:lnSpc>
              <a:spcBef>
                <a:spcPts val="640"/>
              </a:spcBef>
              <a:spcAft>
                <a:spcPts val="0"/>
              </a:spcAft>
              <a:buClr>
                <a:schemeClr val="dk1"/>
              </a:buClr>
              <a:buSzPts val="32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Multiple perspectives on data visualization</a:t>
            </a:r>
            <a:endParaRPr/>
          </a:p>
        </p:txBody>
      </p:sp>
      <p:sp>
        <p:nvSpPr>
          <p:cNvPr id="269" name="Google Shape;269;p33"/>
          <p:cNvSpPr txBox="1"/>
          <p:nvPr>
            <p:ph idx="1" type="body"/>
          </p:nvPr>
        </p:nvSpPr>
        <p:spPr>
          <a:xfrm>
            <a:off x="457200" y="1600200"/>
            <a:ext cx="41910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The two traditional camps are the “technical” vs. the “artistic”:  Tufte, Holmes and the “Chartjunk” controversy.</a:t>
            </a:r>
            <a:endParaRPr/>
          </a:p>
          <a:p>
            <a:pPr indent="-342900" lvl="0" marL="342900" rtl="0" algn="l">
              <a:lnSpc>
                <a:spcPct val="100000"/>
              </a:lnSpc>
              <a:spcBef>
                <a:spcPts val="560"/>
              </a:spcBef>
              <a:spcAft>
                <a:spcPts val="0"/>
              </a:spcAft>
              <a:buClr>
                <a:schemeClr val="dk1"/>
              </a:buClr>
              <a:buSzPts val="2800"/>
              <a:buChar char="•"/>
            </a:pPr>
            <a:r>
              <a:rPr lang="en-US"/>
              <a:t>I recommend reading:</a:t>
            </a:r>
            <a:endParaRPr/>
          </a:p>
          <a:p>
            <a:pPr indent="0" lvl="0" marL="0" rtl="0" algn="l">
              <a:lnSpc>
                <a:spcPct val="100000"/>
              </a:lnSpc>
              <a:spcBef>
                <a:spcPts val="240"/>
              </a:spcBef>
              <a:spcAft>
                <a:spcPts val="0"/>
              </a:spcAft>
              <a:buClr>
                <a:schemeClr val="dk1"/>
              </a:buClr>
              <a:buSzPts val="1200"/>
              <a:buNone/>
            </a:pPr>
            <a:r>
              <a:t/>
            </a:r>
            <a:endParaRPr sz="1200" u="sng">
              <a:solidFill>
                <a:schemeClr val="hlink"/>
              </a:solidFill>
              <a:hlinkClick r:id="rId3"/>
            </a:endParaRPr>
          </a:p>
          <a:p>
            <a:pPr indent="-285750" lvl="1" marL="742950" rtl="0" algn="l">
              <a:lnSpc>
                <a:spcPct val="100000"/>
              </a:lnSpc>
              <a:spcBef>
                <a:spcPts val="220"/>
              </a:spcBef>
              <a:spcAft>
                <a:spcPts val="0"/>
              </a:spcAft>
              <a:buClr>
                <a:schemeClr val="dk1"/>
              </a:buClr>
              <a:buSzPts val="1100"/>
              <a:buChar char="–"/>
            </a:pPr>
            <a:r>
              <a:rPr lang="en-US" sz="1100" u="sng">
                <a:solidFill>
                  <a:schemeClr val="hlink"/>
                </a:solidFill>
                <a:hlinkClick r:id="rId4"/>
              </a:rPr>
              <a:t>http://www.perceptualedge.com/articles/visual_business_intelligence/the_chartjunk_debate.pdf</a:t>
            </a:r>
            <a:endParaRPr sz="1100"/>
          </a:p>
          <a:p>
            <a:pPr indent="-215900" lvl="1" marL="742950" rtl="0" algn="l">
              <a:lnSpc>
                <a:spcPct val="100000"/>
              </a:lnSpc>
              <a:spcBef>
                <a:spcPts val="220"/>
              </a:spcBef>
              <a:spcAft>
                <a:spcPts val="0"/>
              </a:spcAft>
              <a:buClr>
                <a:schemeClr val="dk1"/>
              </a:buClr>
              <a:buSzPts val="1100"/>
              <a:buNone/>
            </a:pPr>
            <a:r>
              <a:t/>
            </a:r>
            <a:endParaRPr sz="1100"/>
          </a:p>
          <a:p>
            <a:pPr indent="-285750" lvl="1" marL="742950" rtl="0" algn="l">
              <a:lnSpc>
                <a:spcPct val="100000"/>
              </a:lnSpc>
              <a:spcBef>
                <a:spcPts val="220"/>
              </a:spcBef>
              <a:spcAft>
                <a:spcPts val="0"/>
              </a:spcAft>
              <a:buClr>
                <a:schemeClr val="dk1"/>
              </a:buClr>
              <a:buSzPts val="1100"/>
              <a:buChar char="–"/>
            </a:pPr>
            <a:r>
              <a:rPr lang="en-US" sz="1100" u="sng">
                <a:solidFill>
                  <a:schemeClr val="hlink"/>
                </a:solidFill>
                <a:hlinkClick r:id="rId5"/>
              </a:rPr>
              <a:t>http://www.perceptualedge.com/articles/visual_business_intelligence/visual_difficulties.pdf</a:t>
            </a:r>
            <a:endParaRPr sz="1100"/>
          </a:p>
          <a:p>
            <a:pPr indent="0" lvl="0" marL="0" rtl="0" algn="l">
              <a:lnSpc>
                <a:spcPct val="100000"/>
              </a:lnSpc>
              <a:spcBef>
                <a:spcPts val="240"/>
              </a:spcBef>
              <a:spcAft>
                <a:spcPts val="0"/>
              </a:spcAft>
              <a:buClr>
                <a:schemeClr val="dk1"/>
              </a:buClr>
              <a:buSzPts val="1200"/>
              <a:buNone/>
            </a:pPr>
            <a:r>
              <a:t/>
            </a:r>
            <a:endParaRPr sz="1200"/>
          </a:p>
          <a:p>
            <a:pPr indent="-165100" lvl="0" marL="342900" rtl="0" algn="l">
              <a:lnSpc>
                <a:spcPct val="100000"/>
              </a:lnSpc>
              <a:spcBef>
                <a:spcPts val="560"/>
              </a:spcBef>
              <a:spcAft>
                <a:spcPts val="0"/>
              </a:spcAft>
              <a:buClr>
                <a:schemeClr val="dk1"/>
              </a:buClr>
              <a:buSzPts val="2800"/>
              <a:buNone/>
            </a:pPr>
            <a:r>
              <a:t/>
            </a:r>
            <a:endParaRPr/>
          </a:p>
          <a:p>
            <a:pPr indent="-165100" lvl="0" marL="342900" rtl="0" algn="l">
              <a:lnSpc>
                <a:spcPct val="100000"/>
              </a:lnSpc>
              <a:spcBef>
                <a:spcPts val="560"/>
              </a:spcBef>
              <a:spcAft>
                <a:spcPts val="0"/>
              </a:spcAft>
              <a:buClr>
                <a:schemeClr val="dk1"/>
              </a:buClr>
              <a:buSzPts val="2800"/>
              <a:buNone/>
            </a:pPr>
            <a:r>
              <a:t/>
            </a:r>
            <a:endParaRPr/>
          </a:p>
        </p:txBody>
      </p:sp>
      <p:pic>
        <p:nvPicPr>
          <p:cNvPr descr="diamonds.jpg" id="270" name="Google Shape;270;p33"/>
          <p:cNvPicPr preferRelativeResize="0"/>
          <p:nvPr>
            <p:ph idx="2" type="body"/>
          </p:nvPr>
        </p:nvPicPr>
        <p:blipFill rotWithShape="1">
          <a:blip r:embed="rId6">
            <a:alphaModFix/>
          </a:blip>
          <a:srcRect b="-7833" l="0" r="0" t="-7833"/>
          <a:stretch/>
        </p:blipFill>
        <p:spPr>
          <a:xfrm>
            <a:off x="4648200" y="1600200"/>
            <a:ext cx="4038600" cy="4525963"/>
          </a:xfrm>
          <a:prstGeom prst="rect">
            <a:avLst/>
          </a:prstGeom>
          <a:noFill/>
          <a:ln>
            <a:noFill/>
          </a:ln>
        </p:spPr>
      </p:pic>
      <p:sp>
        <p:nvSpPr>
          <p:cNvPr id="271" name="Google Shape;271;p33"/>
          <p:cNvSpPr txBox="1"/>
          <p:nvPr/>
        </p:nvSpPr>
        <p:spPr>
          <a:xfrm>
            <a:off x="4997754" y="5797467"/>
            <a:ext cx="2341832"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dk1"/>
                </a:solidFill>
                <a:latin typeface="Calibri"/>
                <a:ea typeface="Calibri"/>
                <a:cs typeface="Calibri"/>
                <a:sym typeface="Calibri"/>
              </a:rPr>
              <a:t>Chart by Nigel Holmes for Time Magazine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Multiple perspectives …</a:t>
            </a:r>
            <a:endParaRPr/>
          </a:p>
        </p:txBody>
      </p:sp>
      <p:sp>
        <p:nvSpPr>
          <p:cNvPr id="277" name="Google Shape;277;p34"/>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None/>
            </a:pPr>
            <a:r>
              <a:rPr lang="en-US"/>
              <a:t>Original graph</a:t>
            </a:r>
            <a:endParaRPr/>
          </a:p>
        </p:txBody>
      </p:sp>
      <p:sp>
        <p:nvSpPr>
          <p:cNvPr id="278" name="Google Shape;278;p34"/>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None/>
            </a:pPr>
            <a:r>
              <a:rPr lang="en-US"/>
              <a:t>Minimalist version</a:t>
            </a:r>
            <a:endParaRPr/>
          </a:p>
        </p:txBody>
      </p:sp>
      <p:pic>
        <p:nvPicPr>
          <p:cNvPr descr="diamonds.jpg" id="279" name="Google Shape;279;p34"/>
          <p:cNvPicPr preferRelativeResize="0"/>
          <p:nvPr>
            <p:ph idx="2" type="body"/>
          </p:nvPr>
        </p:nvPicPr>
        <p:blipFill rotWithShape="1">
          <a:blip r:embed="rId3">
            <a:alphaModFix/>
          </a:blip>
          <a:srcRect b="0" l="465" r="464" t="0"/>
          <a:stretch/>
        </p:blipFill>
        <p:spPr>
          <a:xfrm>
            <a:off x="457200" y="2174875"/>
            <a:ext cx="4040188" cy="3951288"/>
          </a:xfrm>
          <a:prstGeom prst="rect">
            <a:avLst/>
          </a:prstGeom>
          <a:noFill/>
          <a:ln>
            <a:noFill/>
          </a:ln>
        </p:spPr>
      </p:pic>
      <p:sp>
        <p:nvSpPr>
          <p:cNvPr id="280" name="Google Shape;280;p34"/>
          <p:cNvSpPr txBox="1"/>
          <p:nvPr/>
        </p:nvSpPr>
        <p:spPr>
          <a:xfrm>
            <a:off x="791720" y="6043688"/>
            <a:ext cx="2341832"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dk1"/>
                </a:solidFill>
                <a:latin typeface="Calibri"/>
                <a:ea typeface="Calibri"/>
                <a:cs typeface="Calibri"/>
                <a:sym typeface="Calibri"/>
              </a:rPr>
              <a:t>Chart by Nigel Holmes for Time Magazine</a:t>
            </a:r>
            <a:endParaRPr b="0" i="0" sz="1400" u="none" cap="none" strike="noStrike">
              <a:solidFill>
                <a:srgbClr val="000000"/>
              </a:solidFill>
              <a:latin typeface="Arial"/>
              <a:ea typeface="Arial"/>
              <a:cs typeface="Arial"/>
              <a:sym typeface="Arial"/>
            </a:endParaRPr>
          </a:p>
        </p:txBody>
      </p:sp>
      <p:sp>
        <p:nvSpPr>
          <p:cNvPr id="281" name="Google Shape;281;p34"/>
          <p:cNvSpPr txBox="1"/>
          <p:nvPr/>
        </p:nvSpPr>
        <p:spPr>
          <a:xfrm>
            <a:off x="4645019" y="6220575"/>
            <a:ext cx="3326700" cy="646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Note that the original graph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suggests a drop in price mid 1978</a:t>
            </a:r>
            <a:endParaRPr b="0" i="0" sz="1400" u="none" cap="none" strike="noStrike">
              <a:solidFill>
                <a:srgbClr val="000000"/>
              </a:solidFill>
              <a:latin typeface="Arial"/>
              <a:ea typeface="Arial"/>
              <a:cs typeface="Arial"/>
              <a:sym typeface="Arial"/>
            </a:endParaRPr>
          </a:p>
        </p:txBody>
      </p:sp>
      <p:cxnSp>
        <p:nvCxnSpPr>
          <p:cNvPr id="282" name="Google Shape;282;p34"/>
          <p:cNvCxnSpPr/>
          <p:nvPr/>
        </p:nvCxnSpPr>
        <p:spPr>
          <a:xfrm rot="10800000">
            <a:off x="1962000" y="5257800"/>
            <a:ext cx="2952900" cy="1219200"/>
          </a:xfrm>
          <a:prstGeom prst="straightConnector1">
            <a:avLst/>
          </a:prstGeom>
          <a:noFill/>
          <a:ln cap="flat" cmpd="sng" w="25400">
            <a:solidFill>
              <a:schemeClr val="accent1"/>
            </a:solidFill>
            <a:prstDash val="solid"/>
            <a:round/>
            <a:headEnd len="sm" w="sm" type="none"/>
            <a:tailEnd len="med" w="med" type="stealth"/>
          </a:ln>
        </p:spPr>
      </p:cxnSp>
      <p:pic>
        <p:nvPicPr>
          <p:cNvPr descr="minimalistdiamonds2.pdf" id="283" name="Google Shape;283;p34"/>
          <p:cNvPicPr preferRelativeResize="0"/>
          <p:nvPr>
            <p:ph idx="4" type="body"/>
          </p:nvPr>
        </p:nvPicPr>
        <p:blipFill rotWithShape="1">
          <a:blip r:embed="rId4">
            <a:alphaModFix/>
          </a:blip>
          <a:srcRect b="0" l="-1145" r="-1145" t="0"/>
          <a:stretch/>
        </p:blipFill>
        <p:spPr>
          <a:xfrm>
            <a:off x="4645025" y="2174875"/>
            <a:ext cx="4041900" cy="3951300"/>
          </a:xfrm>
          <a:prstGeom prst="rect">
            <a:avLst/>
          </a:prstGeom>
          <a:noFill/>
          <a:ln>
            <a:noFill/>
          </a:ln>
        </p:spPr>
      </p:pic>
      <p:sp>
        <p:nvSpPr>
          <p:cNvPr id="284" name="Google Shape;284;p34"/>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3.15</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 picture is worth a 1,000 words …</a:t>
            </a:r>
            <a:endParaRPr/>
          </a:p>
        </p:txBody>
      </p:sp>
      <p:graphicFrame>
        <p:nvGraphicFramePr>
          <p:cNvPr id="103" name="Google Shape;103;p3"/>
          <p:cNvGraphicFramePr/>
          <p:nvPr/>
        </p:nvGraphicFramePr>
        <p:xfrm>
          <a:off x="812800" y="2298541"/>
          <a:ext cx="3000000" cy="3000000"/>
        </p:xfrm>
        <a:graphic>
          <a:graphicData uri="http://schemas.openxmlformats.org/drawingml/2006/table">
            <a:tbl>
              <a:tblPr>
                <a:noFill/>
                <a:tableStyleId>{55DED7D3-7AFF-4EEA-81B2-B5E6528D43C9}</a:tableStyleId>
              </a:tblPr>
              <a:tblGrid>
                <a:gridCol w="1320800"/>
                <a:gridCol w="1003300"/>
                <a:gridCol w="1003300"/>
              </a:tblGrid>
              <a:tr h="190500">
                <a:tc>
                  <a:txBody>
                    <a:bodyPr/>
                    <a:lstStyle/>
                    <a:p>
                      <a:pPr indent="0" lvl="0" marL="0" marR="0" rtl="0" algn="ctr">
                        <a:lnSpc>
                          <a:spcPct val="100000"/>
                        </a:lnSpc>
                        <a:spcBef>
                          <a:spcPts val="0"/>
                        </a:spcBef>
                        <a:spcAft>
                          <a:spcPts val="0"/>
                        </a:spcAft>
                        <a:buClr>
                          <a:srgbClr val="000000"/>
                        </a:buClr>
                        <a:buSzPts val="1200"/>
                        <a:buFont typeface="Arial"/>
                        <a:buNone/>
                      </a:pPr>
                      <a:r>
                        <a:rPr b="1" i="1" lang="en-US" sz="1200" u="none" cap="none" strike="noStrike">
                          <a:solidFill>
                            <a:srgbClr val="000000"/>
                          </a:solidFill>
                          <a:latin typeface="Calibri"/>
                          <a:ea typeface="Calibri"/>
                          <a:cs typeface="Calibri"/>
                          <a:sym typeface="Calibri"/>
                        </a:rPr>
                        <a:t>Bank</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b="1" i="1" lang="en-US" sz="1200" u="none" cap="none" strike="noStrike">
                          <a:solidFill>
                            <a:srgbClr val="000000"/>
                          </a:solidFill>
                          <a:latin typeface="Calibri"/>
                          <a:ea typeface="Calibri"/>
                          <a:cs typeface="Calibri"/>
                          <a:sym typeface="Calibri"/>
                        </a:rPr>
                        <a:t>January 2007</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b="1" i="1" lang="en-US" sz="1200" u="none" cap="none" strike="noStrike">
                          <a:solidFill>
                            <a:srgbClr val="000000"/>
                          </a:solidFill>
                          <a:latin typeface="Calibri"/>
                          <a:ea typeface="Calibri"/>
                          <a:cs typeface="Calibri"/>
                          <a:sym typeface="Calibri"/>
                        </a:rPr>
                        <a:t>January 2009</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RBS</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120.0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4.6</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Citigroup</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255.0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19.0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Barclays</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91.0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7.4</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Deutsche Bank</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76.0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10.3</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Credit Agricole</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67.0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17.0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Unicredit</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93.0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26.0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BNP Paribas</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108.0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32.5</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UBS</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116.0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35.0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Morgan Stanley</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49.0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Societe Generale</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80.0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26.0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Goldman Sachs</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100.0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35.0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Credit Suisse</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75.0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27.0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HBSC</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215.0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97.0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JP Morgan</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165.0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85.0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Santader</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116.0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64.0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pic>
        <p:nvPicPr>
          <p:cNvPr descr="worldslargestbanks.pdf" id="104" name="Google Shape;104;p3"/>
          <p:cNvPicPr preferRelativeResize="0"/>
          <p:nvPr>
            <p:ph idx="2" type="body"/>
          </p:nvPr>
        </p:nvPicPr>
        <p:blipFill rotWithShape="1">
          <a:blip r:embed="rId3">
            <a:alphaModFix/>
          </a:blip>
          <a:srcRect b="-6034" l="0" r="0" t="-6033"/>
          <a:stretch/>
        </p:blipFill>
        <p:spPr>
          <a:xfrm>
            <a:off x="4648200" y="1600200"/>
            <a:ext cx="4038600" cy="4525963"/>
          </a:xfrm>
          <a:prstGeom prst="rect">
            <a:avLst/>
          </a:prstGeom>
          <a:noFill/>
          <a:ln>
            <a:noFill/>
          </a:ln>
        </p:spPr>
      </p:pic>
      <p:sp>
        <p:nvSpPr>
          <p:cNvPr id="105" name="Google Shape;105;p3"/>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2.12.</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Is “chartjunk” useful? …</a:t>
            </a:r>
            <a:endParaRPr/>
          </a:p>
        </p:txBody>
      </p:sp>
      <p:sp>
        <p:nvSpPr>
          <p:cNvPr id="290" name="Google Shape;290;p35"/>
          <p:cNvSpPr txBox="1"/>
          <p:nvPr>
            <p:ph idx="1" type="body"/>
          </p:nvPr>
        </p:nvSpPr>
        <p:spPr>
          <a:xfrm>
            <a:off x="457200" y="1600200"/>
            <a:ext cx="8229600" cy="4767059"/>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Randomized experiments in which both types of graphs are shown to two different groups of people suggest that both are equally effective at conveying the underlying message, but that “chartjunk” graphs can be easier to recall!</a:t>
            </a:r>
            <a:endParaRPr/>
          </a:p>
          <a:p>
            <a:pPr indent="-342900" lvl="0" marL="342900" rtl="0" algn="l">
              <a:lnSpc>
                <a:spcPct val="100000"/>
              </a:lnSpc>
              <a:spcBef>
                <a:spcPts val="640"/>
              </a:spcBef>
              <a:spcAft>
                <a:spcPts val="0"/>
              </a:spcAft>
              <a:buClr>
                <a:schemeClr val="dk1"/>
              </a:buClr>
              <a:buSzPts val="3200"/>
              <a:buChar char="•"/>
            </a:pPr>
            <a:r>
              <a:rPr lang="en-US"/>
              <a:t>This is probably the case for unidimensional graphs, but probably not for more complex examples.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6"/>
          <p:cNvSpPr txBox="1"/>
          <p:nvPr>
            <p:ph type="title"/>
          </p:nvPr>
        </p:nvSpPr>
        <p:spPr>
          <a:xfrm>
            <a:off x="457200" y="28591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Other examples of “Chartjunk”</a:t>
            </a:r>
            <a:endParaRPr/>
          </a:p>
        </p:txBody>
      </p:sp>
      <p:pic>
        <p:nvPicPr>
          <p:cNvPr descr="monstrouscosts.jpg" id="296" name="Google Shape;296;p36"/>
          <p:cNvPicPr preferRelativeResize="0"/>
          <p:nvPr>
            <p:ph idx="1" type="body"/>
          </p:nvPr>
        </p:nvPicPr>
        <p:blipFill rotWithShape="1">
          <a:blip r:embed="rId3">
            <a:alphaModFix/>
          </a:blip>
          <a:srcRect b="-19896" l="0" r="0" t="-19896"/>
          <a:stretch/>
        </p:blipFill>
        <p:spPr>
          <a:xfrm>
            <a:off x="457200" y="1417650"/>
            <a:ext cx="4038600" cy="4526100"/>
          </a:xfrm>
          <a:prstGeom prst="rect">
            <a:avLst/>
          </a:prstGeom>
          <a:noFill/>
          <a:ln>
            <a:noFill/>
          </a:ln>
        </p:spPr>
      </p:pic>
      <p:pic>
        <p:nvPicPr>
          <p:cNvPr descr="andyoucameherewhy.jpg" id="297" name="Google Shape;297;p36"/>
          <p:cNvPicPr preferRelativeResize="0"/>
          <p:nvPr>
            <p:ph idx="2" type="body"/>
          </p:nvPr>
        </p:nvPicPr>
        <p:blipFill rotWithShape="1">
          <a:blip r:embed="rId4">
            <a:alphaModFix/>
          </a:blip>
          <a:srcRect b="-6921" l="0" r="0" t="-6923"/>
          <a:stretch/>
        </p:blipFill>
        <p:spPr>
          <a:xfrm>
            <a:off x="4648200" y="1417650"/>
            <a:ext cx="4038600" cy="4526100"/>
          </a:xfrm>
          <a:prstGeom prst="rect">
            <a:avLst/>
          </a:prstGeom>
          <a:noFill/>
          <a:ln>
            <a:noFill/>
          </a:ln>
        </p:spPr>
      </p:pic>
      <p:sp>
        <p:nvSpPr>
          <p:cNvPr id="298" name="Google Shape;298;p36"/>
          <p:cNvSpPr txBox="1"/>
          <p:nvPr/>
        </p:nvSpPr>
        <p:spPr>
          <a:xfrm>
            <a:off x="1650825" y="6012371"/>
            <a:ext cx="5994900" cy="3387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There is something very wrong with both charts …  Can you tell what?</a:t>
            </a:r>
            <a:endParaRPr b="0" i="0" sz="1400" u="none" cap="none" strike="noStrike">
              <a:solidFill>
                <a:srgbClr val="000000"/>
              </a:solidFill>
              <a:latin typeface="Arial"/>
              <a:ea typeface="Arial"/>
              <a:cs typeface="Arial"/>
              <a:sym typeface="Arial"/>
            </a:endParaRPr>
          </a:p>
        </p:txBody>
      </p:sp>
      <p:sp>
        <p:nvSpPr>
          <p:cNvPr id="299" name="Google Shape;299;p36"/>
          <p:cNvSpPr txBox="1"/>
          <p:nvPr/>
        </p:nvSpPr>
        <p:spPr>
          <a:xfrm>
            <a:off x="0" y="6262175"/>
            <a:ext cx="85407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Source: </a:t>
            </a:r>
            <a:r>
              <a:rPr b="0" i="0" lang="en-US" sz="1400" u="sng" cap="none" strike="noStrike">
                <a:solidFill>
                  <a:schemeClr val="hlink"/>
                </a:solidFill>
                <a:latin typeface="Calibri"/>
                <a:ea typeface="Calibri"/>
                <a:cs typeface="Calibri"/>
                <a:sym typeface="Calibri"/>
                <a:hlinkClick r:id="rId5"/>
              </a:rPr>
              <a:t>https://eagereyes.org/blog/2010/chart-junk-considered-useful-after-all</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              </a:t>
            </a:r>
            <a:r>
              <a:rPr b="0" i="0" lang="en-US" sz="1400" u="sng" cap="none" strike="noStrike">
                <a:solidFill>
                  <a:schemeClr val="hlink"/>
                </a:solidFill>
                <a:latin typeface="Calibri"/>
                <a:ea typeface="Calibri"/>
                <a:cs typeface="Calibri"/>
                <a:sym typeface="Calibri"/>
                <a:hlinkClick r:id="rId6"/>
              </a:rPr>
              <a:t>http://1styeargraphics.blogspot.com/2010/10/wordless-diagrams-by-nigel-holmes.html</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Other examples of “Chartjunk”</a:t>
            </a:r>
            <a:endParaRPr/>
          </a:p>
        </p:txBody>
      </p:sp>
      <p:sp>
        <p:nvSpPr>
          <p:cNvPr id="305" name="Google Shape;305;p37"/>
          <p:cNvSpPr txBox="1"/>
          <p:nvPr>
            <p:ph idx="1" type="body"/>
          </p:nvPr>
        </p:nvSpPr>
        <p:spPr>
          <a:xfrm>
            <a:off x="457200" y="1600200"/>
            <a:ext cx="8229600" cy="4882528"/>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The use of decorative figures is not necessarily wrong.  However:</a:t>
            </a:r>
            <a:endParaRPr/>
          </a:p>
          <a:p>
            <a:pPr indent="-285750" lvl="1" marL="742950" rtl="0" algn="l">
              <a:lnSpc>
                <a:spcPct val="100000"/>
              </a:lnSpc>
              <a:spcBef>
                <a:spcPts val="560"/>
              </a:spcBef>
              <a:spcAft>
                <a:spcPts val="0"/>
              </a:spcAft>
              <a:buClr>
                <a:schemeClr val="dk1"/>
              </a:buClr>
              <a:buSzPts val="2800"/>
              <a:buChar char="–"/>
            </a:pPr>
            <a:r>
              <a:rPr lang="en-US"/>
              <a:t>The use of curved lines (plot on the left) or inclined bars (plot on the right) makes comparisons very difficult because the human brain is not as good at dealing with these as it is with straight horizontal/vertical lines.</a:t>
            </a:r>
            <a:endParaRPr/>
          </a:p>
          <a:p>
            <a:pPr indent="-285750" lvl="1" marL="742950" rtl="0" algn="l">
              <a:lnSpc>
                <a:spcPct val="100000"/>
              </a:lnSpc>
              <a:spcBef>
                <a:spcPts val="560"/>
              </a:spcBef>
              <a:spcAft>
                <a:spcPts val="0"/>
              </a:spcAft>
              <a:buClr>
                <a:schemeClr val="dk1"/>
              </a:buClr>
              <a:buSzPts val="2800"/>
              <a:buChar char="–"/>
            </a:pPr>
            <a:r>
              <a:rPr lang="en-US"/>
              <a:t>It is impossible to draw conclusions from the 3D green bars (plot on the right) without looking at the numbers.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Insights from multiple disciplines …</a:t>
            </a:r>
            <a:endParaRPr/>
          </a:p>
        </p:txBody>
      </p:sp>
      <p:sp>
        <p:nvSpPr>
          <p:cNvPr id="311" name="Google Shape;311;p3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Graphic design:  Emphasizes aesthetics.</a:t>
            </a:r>
            <a:endParaRPr/>
          </a:p>
          <a:p>
            <a:pPr indent="-342900" lvl="0" marL="342900" rtl="0" algn="l">
              <a:lnSpc>
                <a:spcPct val="100000"/>
              </a:lnSpc>
              <a:spcBef>
                <a:spcPts val="640"/>
              </a:spcBef>
              <a:spcAft>
                <a:spcPts val="0"/>
              </a:spcAft>
              <a:buClr>
                <a:schemeClr val="dk1"/>
              </a:buClr>
              <a:buSzPts val="3200"/>
              <a:buChar char="•"/>
            </a:pPr>
            <a:r>
              <a:rPr lang="en-US"/>
              <a:t>Computer science:  Emphasizes algorithms.</a:t>
            </a:r>
            <a:endParaRPr/>
          </a:p>
          <a:p>
            <a:pPr indent="-342900" lvl="0" marL="342900" rtl="0" algn="l">
              <a:lnSpc>
                <a:spcPct val="100000"/>
              </a:lnSpc>
              <a:spcBef>
                <a:spcPts val="640"/>
              </a:spcBef>
              <a:spcAft>
                <a:spcPts val="0"/>
              </a:spcAft>
              <a:buClr>
                <a:schemeClr val="dk1"/>
              </a:buClr>
              <a:buSzPts val="3200"/>
              <a:buChar char="•"/>
            </a:pPr>
            <a:r>
              <a:rPr lang="en-US"/>
              <a:t>Cognitive psychology:  Provides insights into the most effective tools.</a:t>
            </a:r>
            <a:endParaRPr/>
          </a:p>
          <a:p>
            <a:pPr indent="-342900" lvl="0" marL="342900" rtl="0" algn="l">
              <a:lnSpc>
                <a:spcPct val="100000"/>
              </a:lnSpc>
              <a:spcBef>
                <a:spcPts val="640"/>
              </a:spcBef>
              <a:spcAft>
                <a:spcPts val="0"/>
              </a:spcAft>
              <a:buClr>
                <a:schemeClr val="dk1"/>
              </a:buClr>
              <a:buSzPts val="3200"/>
              <a:buChar char="•"/>
            </a:pPr>
            <a:r>
              <a:rPr lang="en-US"/>
              <a:t>Journalism:  Emphasizes storytelling.</a:t>
            </a:r>
            <a:endParaRPr/>
          </a:p>
          <a:p>
            <a:pPr indent="-342900" lvl="0" marL="342900" rtl="0" algn="l">
              <a:lnSpc>
                <a:spcPct val="100000"/>
              </a:lnSpc>
              <a:spcBef>
                <a:spcPts val="640"/>
              </a:spcBef>
              <a:spcAft>
                <a:spcPts val="0"/>
              </a:spcAft>
              <a:buClr>
                <a:schemeClr val="dk1"/>
              </a:buClr>
              <a:buSzPts val="3200"/>
              <a:buChar char="•"/>
            </a:pPr>
            <a:r>
              <a:rPr lang="en-US"/>
              <a:t>Statistics:  Emphasizes transmission of information.</a:t>
            </a:r>
            <a:endParaRPr/>
          </a:p>
          <a:p>
            <a:pPr indent="-139700" lvl="0" marL="342900" rtl="0" algn="l">
              <a:lnSpc>
                <a:spcPct val="100000"/>
              </a:lnSpc>
              <a:spcBef>
                <a:spcPts val="640"/>
              </a:spcBef>
              <a:spcAft>
                <a:spcPts val="0"/>
              </a:spcAft>
              <a:buClr>
                <a:schemeClr val="dk1"/>
              </a:buClr>
              <a:buSzPts val="32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 picture is worth a 1,000 words …</a:t>
            </a:r>
            <a:endParaRPr/>
          </a:p>
        </p:txBody>
      </p:sp>
      <p:pic>
        <p:nvPicPr>
          <p:cNvPr descr="usunemployment.png" id="111" name="Google Shape;111;p4"/>
          <p:cNvPicPr preferRelativeResize="0"/>
          <p:nvPr>
            <p:ph idx="1" type="body"/>
          </p:nvPr>
        </p:nvPicPr>
        <p:blipFill rotWithShape="1">
          <a:blip r:embed="rId3">
            <a:alphaModFix/>
          </a:blip>
          <a:srcRect b="-8071" l="0" r="0" t="-8071"/>
          <a:stretch/>
        </p:blipFill>
        <p:spPr>
          <a:xfrm>
            <a:off x="457200" y="1600200"/>
            <a:ext cx="8229600" cy="4525963"/>
          </a:xfrm>
          <a:prstGeom prst="rect">
            <a:avLst/>
          </a:prstGeom>
          <a:noFill/>
          <a:ln>
            <a:noFill/>
          </a:ln>
        </p:spPr>
      </p:pic>
      <p:sp>
        <p:nvSpPr>
          <p:cNvPr id="112" name="Google Shape;112;p4"/>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1.11</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 picture is worth a 1,000 words …</a:t>
            </a:r>
            <a:endParaRPr/>
          </a:p>
        </p:txBody>
      </p:sp>
      <p:sp>
        <p:nvSpPr>
          <p:cNvPr id="118" name="Google Shape;118;p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However, the brain is not equally good at deciphering all visual cues! </a:t>
            </a:r>
            <a:endParaRPr/>
          </a:p>
          <a:p>
            <a:pPr indent="-342900" lvl="0" marL="342900" rtl="0" algn="l">
              <a:lnSpc>
                <a:spcPct val="100000"/>
              </a:lnSpc>
              <a:spcBef>
                <a:spcPts val="560"/>
              </a:spcBef>
              <a:spcAft>
                <a:spcPts val="0"/>
              </a:spcAft>
              <a:buClr>
                <a:schemeClr val="dk1"/>
              </a:buClr>
              <a:buSzPts val="2800"/>
              <a:buChar char="•"/>
            </a:pPr>
            <a:r>
              <a:rPr lang="en-US"/>
              <a:t>This course is about designing great visualizations!</a:t>
            </a:r>
            <a:endParaRPr/>
          </a:p>
        </p:txBody>
      </p:sp>
      <p:pic>
        <p:nvPicPr>
          <p:cNvPr descr="humanbraincanunderstand.png" id="119" name="Google Shape;119;p5"/>
          <p:cNvPicPr preferRelativeResize="0"/>
          <p:nvPr>
            <p:ph idx="2" type="body"/>
          </p:nvPr>
        </p:nvPicPr>
        <p:blipFill rotWithShape="1">
          <a:blip r:embed="rId3">
            <a:alphaModFix/>
          </a:blip>
          <a:srcRect b="-45782" l="0" r="0" t="-45782"/>
          <a:stretch/>
        </p:blipFill>
        <p:spPr>
          <a:xfrm>
            <a:off x="4648200" y="1600200"/>
            <a:ext cx="4038600" cy="452596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 picture is worth a 1,000 words …</a:t>
            </a:r>
            <a:endParaRPr/>
          </a:p>
        </p:txBody>
      </p:sp>
      <p:pic>
        <p:nvPicPr>
          <p:cNvPr descr="worldslargestbanks_few.jpg" id="125" name="Google Shape;125;p6"/>
          <p:cNvPicPr preferRelativeResize="0"/>
          <p:nvPr>
            <p:ph idx="2" type="body"/>
          </p:nvPr>
        </p:nvPicPr>
        <p:blipFill rotWithShape="1">
          <a:blip r:embed="rId3">
            <a:alphaModFix/>
          </a:blip>
          <a:srcRect b="-28203" l="0" r="0" t="-28203"/>
          <a:stretch/>
        </p:blipFill>
        <p:spPr>
          <a:xfrm>
            <a:off x="4648200" y="1600200"/>
            <a:ext cx="4038600" cy="4525963"/>
          </a:xfrm>
          <a:prstGeom prst="rect">
            <a:avLst/>
          </a:prstGeom>
          <a:noFill/>
          <a:ln>
            <a:noFill/>
          </a:ln>
        </p:spPr>
      </p:pic>
      <p:pic>
        <p:nvPicPr>
          <p:cNvPr descr="worldslargestbanks_original.jpg" id="126" name="Google Shape;126;p6"/>
          <p:cNvPicPr preferRelativeResize="0"/>
          <p:nvPr>
            <p:ph idx="1" type="body"/>
          </p:nvPr>
        </p:nvPicPr>
        <p:blipFill rotWithShape="1">
          <a:blip r:embed="rId4">
            <a:alphaModFix/>
          </a:blip>
          <a:srcRect b="-30868" l="0" r="0" t="-30868"/>
          <a:stretch/>
        </p:blipFill>
        <p:spPr>
          <a:xfrm>
            <a:off x="457200" y="1600200"/>
            <a:ext cx="4038600" cy="4525963"/>
          </a:xfrm>
          <a:prstGeom prst="rect">
            <a:avLst/>
          </a:prstGeom>
          <a:noFill/>
          <a:ln>
            <a:noFill/>
          </a:ln>
        </p:spPr>
      </p:pic>
      <p:sp>
        <p:nvSpPr>
          <p:cNvPr id="127" name="Google Shape;127;p6"/>
          <p:cNvSpPr txBox="1"/>
          <p:nvPr/>
        </p:nvSpPr>
        <p:spPr>
          <a:xfrm>
            <a:off x="247650" y="6324600"/>
            <a:ext cx="53166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Figure from Stephen Few </a:t>
            </a:r>
            <a:r>
              <a:rPr b="0" i="0" lang="en-US" sz="1400" u="sng" cap="none" strike="noStrike">
                <a:solidFill>
                  <a:schemeClr val="hlink"/>
                </a:solidFill>
                <a:latin typeface="Calibri"/>
                <a:ea typeface="Calibri"/>
                <a:cs typeface="Calibri"/>
                <a:sym typeface="Calibri"/>
                <a:hlinkClick r:id="rId5"/>
              </a:rPr>
              <a:t>http://perceptualedge.com/example18.php</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What is data visualization?</a:t>
            </a:r>
            <a:endParaRPr/>
          </a:p>
        </p:txBody>
      </p:sp>
      <p:sp>
        <p:nvSpPr>
          <p:cNvPr id="133" name="Google Shape;133;p7"/>
          <p:cNvSpPr txBox="1"/>
          <p:nvPr>
            <p:ph idx="1" type="body"/>
          </p:nvPr>
        </p:nvSpPr>
        <p:spPr>
          <a:xfrm>
            <a:off x="457200" y="1552222"/>
            <a:ext cx="8229600" cy="4995334"/>
          </a:xfrm>
          <a:prstGeom prst="rect">
            <a:avLst/>
          </a:prstGeom>
          <a:noFill/>
          <a:ln>
            <a:noFill/>
          </a:ln>
        </p:spPr>
        <p:txBody>
          <a:bodyPr anchorCtr="0" anchor="t" bIns="45700" lIns="91425" spcFirstLastPara="1" rIns="91425" wrap="square" tIns="45700">
            <a:normAutofit/>
          </a:bodyPr>
          <a:lstStyle/>
          <a:p>
            <a:pPr indent="-269240" lvl="0" marL="342900" rtl="0" algn="l">
              <a:lnSpc>
                <a:spcPct val="100000"/>
              </a:lnSpc>
              <a:spcBef>
                <a:spcPts val="0"/>
              </a:spcBef>
              <a:spcAft>
                <a:spcPts val="0"/>
              </a:spcAft>
              <a:buClr>
                <a:schemeClr val="dk1"/>
              </a:buClr>
              <a:buSzPts val="1800"/>
              <a:buChar char="•"/>
            </a:pPr>
            <a:r>
              <a:rPr lang="en-US" sz="2400"/>
              <a:t>“Data visualization is the presentation of data in a pictorial or graphical format.”</a:t>
            </a:r>
            <a:r>
              <a:rPr lang="en-US" sz="1800"/>
              <a:t> – SAS Corporation.</a:t>
            </a:r>
            <a:endParaRPr sz="1800"/>
          </a:p>
          <a:p>
            <a:pPr indent="0" lvl="0" marL="0" rtl="0" algn="l">
              <a:lnSpc>
                <a:spcPct val="100000"/>
              </a:lnSpc>
              <a:spcBef>
                <a:spcPts val="0"/>
              </a:spcBef>
              <a:spcAft>
                <a:spcPts val="0"/>
              </a:spcAft>
              <a:buSzPts val="1800"/>
              <a:buNone/>
            </a:pPr>
            <a:r>
              <a:t/>
            </a:r>
            <a:endParaRPr sz="1800"/>
          </a:p>
          <a:p>
            <a:pPr indent="-269240" lvl="0" marL="342900" rtl="0" algn="l">
              <a:lnSpc>
                <a:spcPct val="100000"/>
              </a:lnSpc>
              <a:spcBef>
                <a:spcPts val="592"/>
              </a:spcBef>
              <a:spcAft>
                <a:spcPts val="0"/>
              </a:spcAft>
              <a:buClr>
                <a:schemeClr val="dk1"/>
              </a:buClr>
              <a:buSzPts val="1800"/>
              <a:buChar char="•"/>
            </a:pPr>
            <a:r>
              <a:rPr lang="en-US" sz="2400"/>
              <a:t>“The main goal of data visualization is to communicate information clearly and effectively through graphical means.”</a:t>
            </a:r>
            <a:r>
              <a:rPr lang="en-US" sz="1800"/>
              <a:t> – Friedman (2008) "Data Visualization and Infographics”.</a:t>
            </a:r>
            <a:endParaRPr sz="1800"/>
          </a:p>
          <a:p>
            <a:pPr indent="0" lvl="0" marL="0" rtl="0" algn="l">
              <a:lnSpc>
                <a:spcPct val="100000"/>
              </a:lnSpc>
              <a:spcBef>
                <a:spcPts val="592"/>
              </a:spcBef>
              <a:spcAft>
                <a:spcPts val="0"/>
              </a:spcAft>
              <a:buSzPts val="1800"/>
              <a:buNone/>
            </a:pPr>
            <a:r>
              <a:t/>
            </a:r>
            <a:endParaRPr sz="1800"/>
          </a:p>
          <a:p>
            <a:pPr indent="-307340" lvl="0" marL="342900" rtl="0" algn="l">
              <a:lnSpc>
                <a:spcPct val="100000"/>
              </a:lnSpc>
              <a:spcBef>
                <a:spcPts val="592"/>
              </a:spcBef>
              <a:spcAft>
                <a:spcPts val="0"/>
              </a:spcAft>
              <a:buClr>
                <a:schemeClr val="dk1"/>
              </a:buClr>
              <a:buSzPts val="2400"/>
              <a:buChar char="•"/>
            </a:pPr>
            <a:r>
              <a:rPr lang="en-US" sz="2400"/>
              <a:t>Data visualization is the study of the visual representation of data, meaning "information that has been abstracted in some schematic form, including attributes or variables for the units of information."</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What is data visualization?</a:t>
            </a:r>
            <a:endParaRPr/>
          </a:p>
        </p:txBody>
      </p:sp>
      <p:sp>
        <p:nvSpPr>
          <p:cNvPr id="139" name="Google Shape;139;p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254000" lvl="0" marL="342900" rtl="0" algn="l">
              <a:lnSpc>
                <a:spcPct val="100000"/>
              </a:lnSpc>
              <a:spcBef>
                <a:spcPts val="0"/>
              </a:spcBef>
              <a:spcAft>
                <a:spcPts val="0"/>
              </a:spcAft>
              <a:buClr>
                <a:schemeClr val="dk1"/>
              </a:buClr>
              <a:buSzPts val="1800"/>
              <a:buChar char="•"/>
            </a:pPr>
            <a:r>
              <a:rPr lang="en-US" sz="2400"/>
              <a:t>“Information visualization is the use of computer-supported interactive visual representations of abstract data to amplify cognition.”</a:t>
            </a:r>
            <a:r>
              <a:rPr lang="en-US" sz="1800"/>
              <a:t> – Card, Mackinlay and Schneiderman (1999) Readings in Information Visualization:  Using Vision to Think.</a:t>
            </a:r>
            <a:endParaRPr sz="1800"/>
          </a:p>
          <a:p>
            <a:pPr indent="0" lvl="0" marL="342900" rtl="0" algn="l">
              <a:lnSpc>
                <a:spcPct val="100000"/>
              </a:lnSpc>
              <a:spcBef>
                <a:spcPts val="0"/>
              </a:spcBef>
              <a:spcAft>
                <a:spcPts val="0"/>
              </a:spcAft>
              <a:buSzPts val="1800"/>
              <a:buNone/>
            </a:pPr>
            <a:r>
              <a:t/>
            </a:r>
            <a:endParaRPr sz="1800"/>
          </a:p>
          <a:p>
            <a:pPr indent="-292100" lvl="0" marL="342900" rtl="0" algn="l">
              <a:lnSpc>
                <a:spcPct val="100000"/>
              </a:lnSpc>
              <a:spcBef>
                <a:spcPts val="0"/>
              </a:spcBef>
              <a:spcAft>
                <a:spcPts val="0"/>
              </a:spcAft>
              <a:buClr>
                <a:schemeClr val="dk1"/>
              </a:buClr>
              <a:buSzPts val="2400"/>
              <a:buChar char="•"/>
            </a:pPr>
            <a:r>
              <a:rPr lang="en-US" sz="2400"/>
              <a:t>I would slightly modify it to say “… of abstract data to amplify cognition </a:t>
            </a:r>
            <a:r>
              <a:rPr b="1" lang="en-US" sz="2400"/>
              <a:t>and communicate information</a:t>
            </a:r>
            <a:r>
              <a:rPr lang="en-US" sz="2400"/>
              <a:t> .”</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What is data visualization?</a:t>
            </a:r>
            <a:endParaRPr/>
          </a:p>
        </p:txBody>
      </p:sp>
      <p:sp>
        <p:nvSpPr>
          <p:cNvPr id="145" name="Google Shape;145;p9"/>
          <p:cNvSpPr txBox="1"/>
          <p:nvPr>
            <p:ph idx="1" type="body"/>
          </p:nvPr>
        </p:nvSpPr>
        <p:spPr>
          <a:xfrm>
            <a:off x="457200" y="1417638"/>
            <a:ext cx="8229600" cy="4986089"/>
          </a:xfrm>
          <a:prstGeom prst="rect">
            <a:avLst/>
          </a:prstGeom>
          <a:noFill/>
          <a:ln>
            <a:noFill/>
          </a:ln>
        </p:spPr>
        <p:txBody>
          <a:bodyPr anchorCtr="0" anchor="t" bIns="45700" lIns="91425" spcFirstLastPara="1" rIns="91425" wrap="square" tIns="45700">
            <a:normAutofit/>
          </a:bodyPr>
          <a:lstStyle/>
          <a:p>
            <a:pPr indent="-254000" lvl="0" marL="342900" rtl="0" algn="l">
              <a:lnSpc>
                <a:spcPct val="100000"/>
              </a:lnSpc>
              <a:spcBef>
                <a:spcPts val="0"/>
              </a:spcBef>
              <a:spcAft>
                <a:spcPts val="0"/>
              </a:spcAft>
              <a:buClr>
                <a:schemeClr val="dk1"/>
              </a:buClr>
              <a:buSzPts val="1800"/>
              <a:buChar char="•"/>
            </a:pPr>
            <a:r>
              <a:rPr lang="en-US" sz="2400"/>
              <a:t>“Visualization doesn't happen on a page or on a screen.  It happens in the viewer's brain.”</a:t>
            </a:r>
            <a:r>
              <a:rPr lang="en-US" sz="1800"/>
              <a:t> – Robert Spence, Information Visualization.</a:t>
            </a:r>
            <a:endParaRPr sz="1800"/>
          </a:p>
          <a:p>
            <a:pPr indent="0" lvl="0" marL="342900" rtl="0" algn="l">
              <a:lnSpc>
                <a:spcPct val="100000"/>
              </a:lnSpc>
              <a:spcBef>
                <a:spcPts val="0"/>
              </a:spcBef>
              <a:spcAft>
                <a:spcPts val="0"/>
              </a:spcAft>
              <a:buSzPts val="1800"/>
              <a:buNone/>
            </a:pPr>
            <a:r>
              <a:t/>
            </a:r>
            <a:endParaRPr sz="1800"/>
          </a:p>
          <a:p>
            <a:pPr indent="-292100" lvl="0" marL="342900" rtl="0" algn="l">
              <a:lnSpc>
                <a:spcPct val="100000"/>
              </a:lnSpc>
              <a:spcBef>
                <a:spcPts val="0"/>
              </a:spcBef>
              <a:spcAft>
                <a:spcPts val="0"/>
              </a:spcAft>
              <a:buClr>
                <a:schemeClr val="dk1"/>
              </a:buClr>
              <a:buSzPts val="2400"/>
              <a:buChar char="•"/>
            </a:pPr>
            <a:r>
              <a:rPr lang="en-US" sz="2400"/>
              <a:t>Insights from cognitive psychology are important!</a:t>
            </a:r>
            <a:endParaRPr sz="2400"/>
          </a:p>
          <a:p>
            <a:pPr indent="0" lvl="0" marL="0" rtl="0" algn="l">
              <a:lnSpc>
                <a:spcPct val="100000"/>
              </a:lnSpc>
              <a:spcBef>
                <a:spcPts val="0"/>
              </a:spcBef>
              <a:spcAft>
                <a:spcPts val="0"/>
              </a:spcAft>
              <a:buSzPts val="1800"/>
              <a:buNone/>
            </a:pPr>
            <a:r>
              <a:t/>
            </a:r>
            <a:endParaRPr sz="1800"/>
          </a:p>
          <a:p>
            <a:pPr indent="-292100" lvl="0" marL="342900" rtl="0" algn="l">
              <a:lnSpc>
                <a:spcPct val="100000"/>
              </a:lnSpc>
              <a:spcBef>
                <a:spcPts val="640"/>
              </a:spcBef>
              <a:spcAft>
                <a:spcPts val="0"/>
              </a:spcAft>
              <a:buClr>
                <a:schemeClr val="dk1"/>
              </a:buClr>
              <a:buSzPts val="2400"/>
              <a:buChar char="•"/>
            </a:pPr>
            <a:r>
              <a:rPr lang="en-US" sz="2400"/>
              <a:t>A couple of excellent TED talks that illustrate what good visualizations are:</a:t>
            </a:r>
            <a:endParaRPr sz="2400"/>
          </a:p>
          <a:p>
            <a:pPr indent="-196850" lvl="1" marL="742950" rtl="0" algn="l">
              <a:lnSpc>
                <a:spcPct val="100000"/>
              </a:lnSpc>
              <a:spcBef>
                <a:spcPts val="280"/>
              </a:spcBef>
              <a:spcAft>
                <a:spcPts val="0"/>
              </a:spcAft>
              <a:buClr>
                <a:schemeClr val="dk1"/>
              </a:buClr>
              <a:buSzPts val="1400"/>
              <a:buNone/>
            </a:pPr>
            <a:r>
              <a:t/>
            </a:r>
            <a:endParaRPr sz="1800" u="sng">
              <a:solidFill>
                <a:schemeClr val="hlink"/>
              </a:solidFill>
              <a:hlinkClick r:id="rId3"/>
            </a:endParaRPr>
          </a:p>
          <a:p>
            <a:pPr indent="-311150" lvl="1" marL="742950" rtl="0" algn="l">
              <a:lnSpc>
                <a:spcPct val="100000"/>
              </a:lnSpc>
              <a:spcBef>
                <a:spcPts val="280"/>
              </a:spcBef>
              <a:spcAft>
                <a:spcPts val="0"/>
              </a:spcAft>
              <a:buClr>
                <a:schemeClr val="dk1"/>
              </a:buClr>
              <a:buSzPts val="1800"/>
              <a:buChar char="–"/>
            </a:pPr>
            <a:r>
              <a:rPr lang="en-US" sz="1800" u="sng">
                <a:solidFill>
                  <a:schemeClr val="hlink"/>
                </a:solidFill>
                <a:hlinkClick r:id="rId4"/>
              </a:rPr>
              <a:t>https://www.ted.com/talks/david_mccandless_the_beauty_of_data_visualization</a:t>
            </a:r>
            <a:endParaRPr sz="1800"/>
          </a:p>
          <a:p>
            <a:pPr indent="0" lvl="0" marL="742950" rtl="0" algn="l">
              <a:lnSpc>
                <a:spcPct val="100000"/>
              </a:lnSpc>
              <a:spcBef>
                <a:spcPts val="280"/>
              </a:spcBef>
              <a:spcAft>
                <a:spcPts val="0"/>
              </a:spcAft>
              <a:buSzPts val="1800"/>
              <a:buNone/>
            </a:pPr>
            <a:r>
              <a:t/>
            </a:r>
            <a:endParaRPr sz="1800" u="sng">
              <a:solidFill>
                <a:schemeClr val="hlink"/>
              </a:solidFill>
              <a:hlinkClick r:id="rId5"/>
            </a:endParaRPr>
          </a:p>
          <a:p>
            <a:pPr indent="-311150" lvl="1" marL="742950" rtl="0" algn="l">
              <a:lnSpc>
                <a:spcPct val="100000"/>
              </a:lnSpc>
              <a:spcBef>
                <a:spcPts val="280"/>
              </a:spcBef>
              <a:spcAft>
                <a:spcPts val="0"/>
              </a:spcAft>
              <a:buClr>
                <a:schemeClr val="dk1"/>
              </a:buClr>
              <a:buSzPts val="1800"/>
              <a:buChar char="–"/>
            </a:pPr>
            <a:r>
              <a:rPr lang="en-US" sz="1800" u="sng">
                <a:solidFill>
                  <a:schemeClr val="hlink"/>
                </a:solidFill>
                <a:hlinkClick r:id="rId6"/>
              </a:rPr>
              <a:t>https://www.ted.com/talks/hans_rosling_the_best_stats_you_ve_ever_seen</a:t>
            </a:r>
            <a:endParaRPr sz="1800"/>
          </a:p>
          <a:p>
            <a:pPr indent="0" lvl="0" marL="0" rtl="0" algn="l">
              <a:lnSpc>
                <a:spcPct val="100000"/>
              </a:lnSpc>
              <a:spcBef>
                <a:spcPts val="280"/>
              </a:spcBef>
              <a:spcAft>
                <a:spcPts val="0"/>
              </a:spcAft>
              <a:buSzPts val="1800"/>
              <a:buNone/>
            </a:pPr>
            <a:r>
              <a:t/>
            </a:r>
            <a:endParaRPr sz="1800"/>
          </a:p>
          <a:p>
            <a:pPr indent="0" lvl="1" marL="457200" rtl="0" algn="l">
              <a:lnSpc>
                <a:spcPct val="100000"/>
              </a:lnSpc>
              <a:spcBef>
                <a:spcPts val="280"/>
              </a:spcBef>
              <a:spcAft>
                <a:spcPts val="0"/>
              </a:spcAft>
              <a:buClr>
                <a:schemeClr val="dk1"/>
              </a:buClr>
              <a:buSzPts val="1400"/>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2013-12-29T16:39:50Z</dcterms:created>
  <dc:creator>Abel Rodriguez</dc:creator>
</cp:coreProperties>
</file>